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86" r:id="rId3"/>
    <p:sldId id="267" r:id="rId4"/>
    <p:sldId id="268" r:id="rId5"/>
    <p:sldId id="287" r:id="rId6"/>
    <p:sldId id="288" r:id="rId7"/>
    <p:sldId id="289" r:id="rId8"/>
    <p:sldId id="269" r:id="rId9"/>
    <p:sldId id="296" r:id="rId10"/>
    <p:sldId id="297" r:id="rId11"/>
    <p:sldId id="298" r:id="rId12"/>
    <p:sldId id="290" r:id="rId13"/>
    <p:sldId id="291" r:id="rId14"/>
    <p:sldId id="299" r:id="rId15"/>
    <p:sldId id="300" r:id="rId16"/>
    <p:sldId id="292" r:id="rId17"/>
    <p:sldId id="301" r:id="rId18"/>
    <p:sldId id="293" r:id="rId19"/>
    <p:sldId id="302" r:id="rId20"/>
    <p:sldId id="303" r:id="rId21"/>
    <p:sldId id="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B46ED-90B6-4E16-87B3-63BD85E6467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8E1CB-8D38-42FB-BC41-9F2A6829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0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2AB359-9D7F-4852-93E1-89AABB5D84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17.23 The molecular basis of sickle-cell disease: a point mutation.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BFBC0F-64C4-48DC-ADAF-3429AC73438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17.26 A summary of transcription and translation in a eukaryotic cell.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B70962-BE65-425E-BC01-58C63C1FF9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17.UN02 Summary figure, Concept 17.2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83D87E-56D0-45E4-B30B-477F7B0BDAB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17.UN03 Summary figure, Concept 17.3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3A59CA-37EC-4055-A072-EE49CB5BA0A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17.UN04 Summary figure, Concept 17.4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8C277C-2FA1-40ED-AF54-C76C030DFF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D443CB-9B43-4369-9CA2-CF80F2104FD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60968D-1DB4-4B79-89EE-5E1C89BC90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4E1FA4-2350-4C4B-B259-3F76A64E4CC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0A68D5-D137-4579-80C8-678221CE9D6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652C53-C3A8-430E-B4A9-DEFC141A348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59C3A4-79B6-4608-9CBC-43C401A577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17.25 Coupled transcription and translation in bacteria.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34FB29-FD03-4A0A-AB2B-BC8BFF122E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17.25 Coupled transcription and translation in bacteria.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88C4-DE55-4DBE-B460-8D9A22B6B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6F9B4-7619-424A-9229-19A6585B7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CBFC4-DCF4-4164-9283-9595AD24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056-A61D-45BF-BA29-F43EA742778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1D2B3-D87B-4921-8BCF-4913DFF04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F4A78-57AF-4D9E-8C58-6F1A9B00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6E60-B163-4F5F-99D0-18A4B6AF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DEE0-6984-46E1-9C46-32D26758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CF319-2112-4FF3-8FF5-8A67C8BC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FD114-1CF4-4D37-97E8-5BF3AE19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056-A61D-45BF-BA29-F43EA742778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0B811-C5C0-44DF-B41F-3488731F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A3E0C-123D-4D72-8125-BD2A1CC1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6E60-B163-4F5F-99D0-18A4B6AF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4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A14A2C-A2FB-42E5-A635-E84940D7A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ECF40-7ED6-47DF-AABB-A91B04843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F7A73-0792-44A0-8475-384B2433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056-A61D-45BF-BA29-F43EA742778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738DC-4742-479D-BDAC-1E50F589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AF9EE-F107-4A02-B683-F9E9E394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6E60-B163-4F5F-99D0-18A4B6AF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7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567E-D3FE-411D-AB5A-47759AA8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58FEF-A6F5-4DEC-A1EC-61E47BAF0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85A74-7090-4F56-B0F4-75EBDA7E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056-A61D-45BF-BA29-F43EA742778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81939-D54E-4163-BF08-8AF34945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3FE7F-E1C5-4731-A6C7-A7610C1F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6E60-B163-4F5F-99D0-18A4B6AF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2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7DB3-35E8-4FD4-9A6C-9417BEDB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FBD34-F971-4331-B5BE-C1451636E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E5631-9B4A-4BD0-BD31-9F75AAEA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056-A61D-45BF-BA29-F43EA742778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E9E1B-408A-4F4A-8FD8-E86865969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0EE08-8D72-4F4A-B5DA-8947575B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6E60-B163-4F5F-99D0-18A4B6AF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5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FCD4-2849-42E9-8357-1584F61B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A2442-6345-47E5-A2D7-4EBE47313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A533A-A88A-4255-BCD5-F516F1F94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3F6F3-6E7C-49E1-9EDB-69BC8177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056-A61D-45BF-BA29-F43EA742778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9AEB9-5A94-4FD9-9B37-DD2207F8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44D9D-9D1C-453D-B574-AB11D33D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6E60-B163-4F5F-99D0-18A4B6AF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6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918C-0E7C-41F8-B7A0-58BBC023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CA4DA-32AE-48B5-B970-CEB76C4A1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B52C4-F0B9-4246-8F46-63551E7BD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51AE4-75DD-4B41-A4BC-C4316B3BF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FBFD2-F902-486F-AA85-A6493E561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07726-4402-4C86-B26B-5215A222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056-A61D-45BF-BA29-F43EA742778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9131A-99F7-4A07-9E96-561F967D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EC990E-7F93-4D75-90F4-DCC5703B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6E60-B163-4F5F-99D0-18A4B6AF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3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593F-31E8-44EC-BDF3-DE0AA024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6C718-6D5B-4C14-B23A-4429BDC8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056-A61D-45BF-BA29-F43EA742778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C798D-5643-45A5-9C54-4D0E0FEA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9EAFC-7029-4EBE-9988-336110B4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6E60-B163-4F5F-99D0-18A4B6AF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9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F11C0-406E-4430-BD8D-CEBB6EF9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056-A61D-45BF-BA29-F43EA742778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12513-5F8D-4753-BE8F-04AE0A5A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9C0FE-C74D-44F9-800D-A73617BF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6E60-B163-4F5F-99D0-18A4B6AF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2FDE-FB37-4E25-9C68-4407E44B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C303-9ECF-4834-8720-3CCED9AF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0ED2C-8454-4914-AC64-CD663334F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996C8-F945-4DA9-BDA8-9956ADBE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056-A61D-45BF-BA29-F43EA742778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99F3E-580B-48CA-B69A-A943E30E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AF819-8905-406F-8214-C2B5BE6D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6E60-B163-4F5F-99D0-18A4B6AF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3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FCCA-13EE-40C3-AF41-D711B574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F54E3E-E46A-42CB-9665-0E2BB26BC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3A9ED-069A-4CAF-AFD3-CD00A3786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1468A-9E80-4758-8551-2977C4AF1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056-A61D-45BF-BA29-F43EA742778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30159-2BCE-471C-A9F7-B3A1E272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2C6BE-414D-4D52-AD66-85BED5CD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6E60-B163-4F5F-99D0-18A4B6AF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EA643-8A06-411C-B531-57992ED8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84A24-CDDF-4A4A-97CE-14A34F25A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955C2-7BA2-4451-A71E-1E4E78864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B056-A61D-45BF-BA29-F43EA742778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31C8A-242A-4AF2-970C-1859039F2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9D324-252D-4DCB-88FD-3EB6072C8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96E60-B163-4F5F-99D0-18A4B6AF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5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00200" y="444500"/>
            <a:ext cx="9067800" cy="1077218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pPr marL="57150" indent="-4763"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Mutations of one or a few nucleotides can affect protein structure</a:t>
            </a:r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function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57400" y="2436814"/>
            <a:ext cx="8229600" cy="373640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50838" indent="-3508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B050"/>
                </a:solidFill>
              </a:rPr>
              <a:t>Mutations</a:t>
            </a:r>
            <a:r>
              <a:rPr lang="en-US" sz="3200" b="1" dirty="0"/>
              <a:t> </a:t>
            </a:r>
            <a:r>
              <a:rPr lang="en-US" sz="3200" dirty="0"/>
              <a:t>are changes in the genetic material of a cell or virus</a:t>
            </a:r>
          </a:p>
          <a:p>
            <a:pPr marL="350838" indent="-3508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B050"/>
                </a:solidFill>
              </a:rPr>
              <a:t>Point mutations </a:t>
            </a:r>
            <a:r>
              <a:rPr lang="en-US" sz="3200" dirty="0"/>
              <a:t>are chemical changes in just one base pair of a gene</a:t>
            </a:r>
          </a:p>
          <a:p>
            <a:pPr marL="350838" indent="-3508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The change of a single nucleotide in a DNA template strand can lead to the production of an </a:t>
            </a:r>
            <a:r>
              <a:rPr lang="en-US" sz="3200" dirty="0">
                <a:solidFill>
                  <a:srgbClr val="00B050"/>
                </a:solidFill>
              </a:rPr>
              <a:t>abnormal protein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17.24e</a:t>
            </a:r>
          </a:p>
        </p:txBody>
      </p:sp>
      <p:pic>
        <p:nvPicPr>
          <p:cNvPr id="82947" name="Picture 3" descr="17_24ePointMutationTyp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4" y="331789"/>
            <a:ext cx="8548687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881188" y="938214"/>
            <a:ext cx="24257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665539" y="1654176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b="1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4397375" y="1266826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3652838" y="1997076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Protein</a:t>
            </a:r>
            <a:endParaRPr lang="en-US" sz="2200" b="1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106739" y="2387601"/>
            <a:ext cx="130333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Amino end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8804276" y="2117726"/>
            <a:ext cx="5572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Stop</a:t>
            </a:r>
            <a:endParaRPr lang="en-US" sz="2200" b="1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8791576" y="2401889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Carboxyl end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4400550" y="973139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4405314" y="2160589"/>
            <a:ext cx="231775" cy="312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8520113" y="2154238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AutoShape 14"/>
          <p:cNvSpPr>
            <a:spLocks/>
          </p:cNvSpPr>
          <p:nvPr/>
        </p:nvSpPr>
        <p:spPr bwMode="auto">
          <a:xfrm rot="5400000">
            <a:off x="8961438" y="161925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9558339" y="1257301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9558339" y="1668464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9559925" y="958851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4921250" y="2011363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5921375" y="2017713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6891338" y="2017713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7897813" y="20161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5011739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4681539" y="166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68" name="Text Box 24"/>
          <p:cNvSpPr txBox="1">
            <a:spLocks noChangeArrowheads="1"/>
          </p:cNvSpPr>
          <p:nvPr/>
        </p:nvSpPr>
        <p:spPr bwMode="auto">
          <a:xfrm>
            <a:off x="5688014" y="12461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6022976" y="12461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70" name="Text Box 26"/>
          <p:cNvSpPr txBox="1">
            <a:spLocks noChangeArrowheads="1"/>
          </p:cNvSpPr>
          <p:nvPr/>
        </p:nvSpPr>
        <p:spPr bwMode="auto">
          <a:xfrm>
            <a:off x="6684964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71" name="Text Box 27"/>
          <p:cNvSpPr txBox="1">
            <a:spLocks noChangeArrowheads="1"/>
          </p:cNvSpPr>
          <p:nvPr/>
        </p:nvSpPr>
        <p:spPr bwMode="auto">
          <a:xfrm>
            <a:off x="7016751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72" name="Text Box 28"/>
          <p:cNvSpPr txBox="1">
            <a:spLocks noChangeArrowheads="1"/>
          </p:cNvSpPr>
          <p:nvPr/>
        </p:nvSpPr>
        <p:spPr bwMode="auto">
          <a:xfrm>
            <a:off x="7350126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73" name="Text Box 29"/>
          <p:cNvSpPr txBox="1">
            <a:spLocks noChangeArrowheads="1"/>
          </p:cNvSpPr>
          <p:nvPr/>
        </p:nvSpPr>
        <p:spPr bwMode="auto">
          <a:xfrm>
            <a:off x="8680451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74" name="Text Box 30"/>
          <p:cNvSpPr txBox="1">
            <a:spLocks noChangeArrowheads="1"/>
          </p:cNvSpPr>
          <p:nvPr/>
        </p:nvSpPr>
        <p:spPr bwMode="auto">
          <a:xfrm>
            <a:off x="9012239" y="12509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75" name="Text Box 31"/>
          <p:cNvSpPr txBox="1">
            <a:spLocks noChangeArrowheads="1"/>
          </p:cNvSpPr>
          <p:nvPr/>
        </p:nvSpPr>
        <p:spPr bwMode="auto">
          <a:xfrm>
            <a:off x="9344026" y="12509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76" name="Text Box 32"/>
          <p:cNvSpPr txBox="1">
            <a:spLocks noChangeArrowheads="1"/>
          </p:cNvSpPr>
          <p:nvPr/>
        </p:nvSpPr>
        <p:spPr bwMode="auto">
          <a:xfrm>
            <a:off x="5027614" y="12414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77" name="Text Box 33"/>
          <p:cNvSpPr txBox="1">
            <a:spLocks noChangeArrowheads="1"/>
          </p:cNvSpPr>
          <p:nvPr/>
        </p:nvSpPr>
        <p:spPr bwMode="auto">
          <a:xfrm>
            <a:off x="4692651" y="9271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78" name="Text Box 34"/>
          <p:cNvSpPr txBox="1">
            <a:spLocks noChangeArrowheads="1"/>
          </p:cNvSpPr>
          <p:nvPr/>
        </p:nvSpPr>
        <p:spPr bwMode="auto">
          <a:xfrm>
            <a:off x="5699126" y="9271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79" name="Text Box 35"/>
          <p:cNvSpPr txBox="1">
            <a:spLocks noChangeArrowheads="1"/>
          </p:cNvSpPr>
          <p:nvPr/>
        </p:nvSpPr>
        <p:spPr bwMode="auto">
          <a:xfrm>
            <a:off x="6018214" y="9271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80" name="Text Box 36"/>
          <p:cNvSpPr txBox="1">
            <a:spLocks noChangeArrowheads="1"/>
          </p:cNvSpPr>
          <p:nvPr/>
        </p:nvSpPr>
        <p:spPr bwMode="auto">
          <a:xfrm>
            <a:off x="9021764" y="9271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81" name="Text Box 37"/>
          <p:cNvSpPr txBox="1">
            <a:spLocks noChangeArrowheads="1"/>
          </p:cNvSpPr>
          <p:nvPr/>
        </p:nvSpPr>
        <p:spPr bwMode="auto">
          <a:xfrm>
            <a:off x="9350376" y="9271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82" name="Text Box 38"/>
          <p:cNvSpPr txBox="1">
            <a:spLocks noChangeArrowheads="1"/>
          </p:cNvSpPr>
          <p:nvPr/>
        </p:nvSpPr>
        <p:spPr bwMode="auto">
          <a:xfrm>
            <a:off x="6694489" y="12414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83" name="Text Box 39"/>
          <p:cNvSpPr txBox="1">
            <a:spLocks noChangeArrowheads="1"/>
          </p:cNvSpPr>
          <p:nvPr/>
        </p:nvSpPr>
        <p:spPr bwMode="auto">
          <a:xfrm>
            <a:off x="7361239" y="12414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84" name="Text Box 40"/>
          <p:cNvSpPr txBox="1">
            <a:spLocks noChangeArrowheads="1"/>
          </p:cNvSpPr>
          <p:nvPr/>
        </p:nvSpPr>
        <p:spPr bwMode="auto">
          <a:xfrm>
            <a:off x="8696326" y="12414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85" name="Text Box 41"/>
          <p:cNvSpPr txBox="1">
            <a:spLocks noChangeArrowheads="1"/>
          </p:cNvSpPr>
          <p:nvPr/>
        </p:nvSpPr>
        <p:spPr bwMode="auto">
          <a:xfrm>
            <a:off x="7026276" y="12414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86" name="Text Box 42"/>
          <p:cNvSpPr txBox="1">
            <a:spLocks noChangeArrowheads="1"/>
          </p:cNvSpPr>
          <p:nvPr/>
        </p:nvSpPr>
        <p:spPr bwMode="auto">
          <a:xfrm>
            <a:off x="5353051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87" name="Text Box 43"/>
          <p:cNvSpPr txBox="1">
            <a:spLocks noChangeArrowheads="1"/>
          </p:cNvSpPr>
          <p:nvPr/>
        </p:nvSpPr>
        <p:spPr bwMode="auto">
          <a:xfrm>
            <a:off x="6340476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88" name="Text Box 44"/>
          <p:cNvSpPr txBox="1">
            <a:spLocks noChangeArrowheads="1"/>
          </p:cNvSpPr>
          <p:nvPr/>
        </p:nvSpPr>
        <p:spPr bwMode="auto">
          <a:xfrm>
            <a:off x="7688264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89" name="Text Box 45"/>
          <p:cNvSpPr txBox="1">
            <a:spLocks noChangeArrowheads="1"/>
          </p:cNvSpPr>
          <p:nvPr/>
        </p:nvSpPr>
        <p:spPr bwMode="auto">
          <a:xfrm>
            <a:off x="8024814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90" name="Text Box 46"/>
          <p:cNvSpPr txBox="1">
            <a:spLocks noChangeArrowheads="1"/>
          </p:cNvSpPr>
          <p:nvPr/>
        </p:nvSpPr>
        <p:spPr bwMode="auto">
          <a:xfrm>
            <a:off x="8347076" y="12414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91" name="Text Box 47"/>
          <p:cNvSpPr txBox="1">
            <a:spLocks noChangeArrowheads="1"/>
          </p:cNvSpPr>
          <p:nvPr/>
        </p:nvSpPr>
        <p:spPr bwMode="auto">
          <a:xfrm>
            <a:off x="8345489" y="16621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92" name="Text Box 48"/>
          <p:cNvSpPr txBox="1">
            <a:spLocks noChangeArrowheads="1"/>
          </p:cNvSpPr>
          <p:nvPr/>
        </p:nvSpPr>
        <p:spPr bwMode="auto">
          <a:xfrm>
            <a:off x="5348289" y="12382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93" name="Text Box 49"/>
          <p:cNvSpPr txBox="1">
            <a:spLocks noChangeArrowheads="1"/>
          </p:cNvSpPr>
          <p:nvPr/>
        </p:nvSpPr>
        <p:spPr bwMode="auto">
          <a:xfrm>
            <a:off x="6348414" y="12382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94" name="Text Box 50"/>
          <p:cNvSpPr txBox="1">
            <a:spLocks noChangeArrowheads="1"/>
          </p:cNvSpPr>
          <p:nvPr/>
        </p:nvSpPr>
        <p:spPr bwMode="auto">
          <a:xfrm>
            <a:off x="7681914" y="12382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95" name="Text Box 51"/>
          <p:cNvSpPr txBox="1">
            <a:spLocks noChangeArrowheads="1"/>
          </p:cNvSpPr>
          <p:nvPr/>
        </p:nvSpPr>
        <p:spPr bwMode="auto">
          <a:xfrm>
            <a:off x="8023226" y="12382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96" name="Text Box 52"/>
          <p:cNvSpPr txBox="1">
            <a:spLocks noChangeArrowheads="1"/>
          </p:cNvSpPr>
          <p:nvPr/>
        </p:nvSpPr>
        <p:spPr bwMode="auto">
          <a:xfrm>
            <a:off x="8335964" y="925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97" name="Text Box 53"/>
          <p:cNvSpPr txBox="1">
            <a:spLocks noChangeArrowheads="1"/>
          </p:cNvSpPr>
          <p:nvPr/>
        </p:nvSpPr>
        <p:spPr bwMode="auto">
          <a:xfrm>
            <a:off x="5346701" y="16621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98" name="Text Box 54"/>
          <p:cNvSpPr txBox="1">
            <a:spLocks noChangeArrowheads="1"/>
          </p:cNvSpPr>
          <p:nvPr/>
        </p:nvSpPr>
        <p:spPr bwMode="auto">
          <a:xfrm>
            <a:off x="4689476" y="12446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999" name="Text Box 55"/>
          <p:cNvSpPr txBox="1">
            <a:spLocks noChangeArrowheads="1"/>
          </p:cNvSpPr>
          <p:nvPr/>
        </p:nvSpPr>
        <p:spPr bwMode="auto">
          <a:xfrm>
            <a:off x="5688014" y="166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00" name="Text Box 56"/>
          <p:cNvSpPr txBox="1">
            <a:spLocks noChangeArrowheads="1"/>
          </p:cNvSpPr>
          <p:nvPr/>
        </p:nvSpPr>
        <p:spPr bwMode="auto">
          <a:xfrm>
            <a:off x="6019801" y="166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01" name="Text Box 57"/>
          <p:cNvSpPr txBox="1">
            <a:spLocks noChangeArrowheads="1"/>
          </p:cNvSpPr>
          <p:nvPr/>
        </p:nvSpPr>
        <p:spPr bwMode="auto">
          <a:xfrm>
            <a:off x="9017001" y="166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02" name="Text Box 58"/>
          <p:cNvSpPr txBox="1">
            <a:spLocks noChangeArrowheads="1"/>
          </p:cNvSpPr>
          <p:nvPr/>
        </p:nvSpPr>
        <p:spPr bwMode="auto">
          <a:xfrm>
            <a:off x="9339264" y="166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03" name="Text Box 59"/>
          <p:cNvSpPr txBox="1">
            <a:spLocks noChangeArrowheads="1"/>
          </p:cNvSpPr>
          <p:nvPr/>
        </p:nvSpPr>
        <p:spPr bwMode="auto">
          <a:xfrm>
            <a:off x="7675564" y="16621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04" name="Text Box 60"/>
          <p:cNvSpPr txBox="1">
            <a:spLocks noChangeArrowheads="1"/>
          </p:cNvSpPr>
          <p:nvPr/>
        </p:nvSpPr>
        <p:spPr bwMode="auto">
          <a:xfrm>
            <a:off x="8013701" y="16621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05" name="Text Box 61"/>
          <p:cNvSpPr txBox="1">
            <a:spLocks noChangeArrowheads="1"/>
          </p:cNvSpPr>
          <p:nvPr/>
        </p:nvSpPr>
        <p:spPr bwMode="auto">
          <a:xfrm>
            <a:off x="6337301" y="16621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06" name="Text Box 62"/>
          <p:cNvSpPr txBox="1">
            <a:spLocks noChangeArrowheads="1"/>
          </p:cNvSpPr>
          <p:nvPr/>
        </p:nvSpPr>
        <p:spPr bwMode="auto">
          <a:xfrm>
            <a:off x="5013326" y="166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07" name="Text Box 63"/>
          <p:cNvSpPr txBox="1">
            <a:spLocks noChangeArrowheads="1"/>
          </p:cNvSpPr>
          <p:nvPr/>
        </p:nvSpPr>
        <p:spPr bwMode="auto">
          <a:xfrm>
            <a:off x="6677026" y="166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08" name="Text Box 64"/>
          <p:cNvSpPr txBox="1">
            <a:spLocks noChangeArrowheads="1"/>
          </p:cNvSpPr>
          <p:nvPr/>
        </p:nvSpPr>
        <p:spPr bwMode="auto">
          <a:xfrm>
            <a:off x="7019926" y="166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09" name="Text Box 65"/>
          <p:cNvSpPr txBox="1">
            <a:spLocks noChangeArrowheads="1"/>
          </p:cNvSpPr>
          <p:nvPr/>
        </p:nvSpPr>
        <p:spPr bwMode="auto">
          <a:xfrm>
            <a:off x="7346951" y="166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10" name="Text Box 66"/>
          <p:cNvSpPr txBox="1">
            <a:spLocks noChangeArrowheads="1"/>
          </p:cNvSpPr>
          <p:nvPr/>
        </p:nvSpPr>
        <p:spPr bwMode="auto">
          <a:xfrm>
            <a:off x="8680451" y="166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11" name="Text Box 67"/>
          <p:cNvSpPr txBox="1">
            <a:spLocks noChangeArrowheads="1"/>
          </p:cNvSpPr>
          <p:nvPr/>
        </p:nvSpPr>
        <p:spPr bwMode="auto">
          <a:xfrm>
            <a:off x="1982789" y="2925764"/>
            <a:ext cx="8181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(b) Nucleotide-pair insertion or deletion: frameshift causing</a:t>
            </a:r>
          </a:p>
        </p:txBody>
      </p:sp>
      <p:sp>
        <p:nvSpPr>
          <p:cNvPr id="83012" name="Text Box 68"/>
          <p:cNvSpPr txBox="1">
            <a:spLocks noChangeArrowheads="1"/>
          </p:cNvSpPr>
          <p:nvPr/>
        </p:nvSpPr>
        <p:spPr bwMode="auto">
          <a:xfrm>
            <a:off x="1981201" y="3260726"/>
            <a:ext cx="280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extensive missense </a:t>
            </a:r>
          </a:p>
        </p:txBody>
      </p:sp>
      <p:sp>
        <p:nvSpPr>
          <p:cNvPr id="83013" name="Text Box 69"/>
          <p:cNvSpPr txBox="1">
            <a:spLocks noChangeArrowheads="1"/>
          </p:cNvSpPr>
          <p:nvPr/>
        </p:nvSpPr>
        <p:spPr bwMode="auto">
          <a:xfrm>
            <a:off x="1954214" y="406400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Wild type</a:t>
            </a:r>
          </a:p>
        </p:txBody>
      </p:sp>
      <p:sp>
        <p:nvSpPr>
          <p:cNvPr id="83014" name="Text Box 70"/>
          <p:cNvSpPr txBox="1">
            <a:spLocks noChangeArrowheads="1"/>
          </p:cNvSpPr>
          <p:nvPr/>
        </p:nvSpPr>
        <p:spPr bwMode="auto">
          <a:xfrm>
            <a:off x="6764339" y="3784600"/>
            <a:ext cx="9477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missing</a:t>
            </a:r>
          </a:p>
        </p:txBody>
      </p:sp>
      <p:sp>
        <p:nvSpPr>
          <p:cNvPr id="83015" name="Text Box 71"/>
          <p:cNvSpPr txBox="1">
            <a:spLocks noChangeArrowheads="1"/>
          </p:cNvSpPr>
          <p:nvPr/>
        </p:nvSpPr>
        <p:spPr bwMode="auto">
          <a:xfrm>
            <a:off x="6757989" y="4860925"/>
            <a:ext cx="9477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missing</a:t>
            </a:r>
          </a:p>
        </p:txBody>
      </p:sp>
      <p:sp>
        <p:nvSpPr>
          <p:cNvPr id="83016" name="Text Box 72"/>
          <p:cNvSpPr txBox="1">
            <a:spLocks noChangeArrowheads="1"/>
          </p:cNvSpPr>
          <p:nvPr/>
        </p:nvSpPr>
        <p:spPr bwMode="auto">
          <a:xfrm>
            <a:off x="6492876" y="3825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17" name="Text Box 73"/>
          <p:cNvSpPr txBox="1">
            <a:spLocks noChangeArrowheads="1"/>
          </p:cNvSpPr>
          <p:nvPr/>
        </p:nvSpPr>
        <p:spPr bwMode="auto">
          <a:xfrm>
            <a:off x="6496051" y="49085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18" name="Text Box 74"/>
          <p:cNvSpPr txBox="1">
            <a:spLocks noChangeArrowheads="1"/>
          </p:cNvSpPr>
          <p:nvPr/>
        </p:nvSpPr>
        <p:spPr bwMode="auto">
          <a:xfrm>
            <a:off x="4335464" y="417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19" name="Text Box 75"/>
          <p:cNvSpPr txBox="1">
            <a:spLocks noChangeArrowheads="1"/>
          </p:cNvSpPr>
          <p:nvPr/>
        </p:nvSpPr>
        <p:spPr bwMode="auto">
          <a:xfrm>
            <a:off x="6008689" y="417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20" name="Text Box 76"/>
          <p:cNvSpPr txBox="1">
            <a:spLocks noChangeArrowheads="1"/>
          </p:cNvSpPr>
          <p:nvPr/>
        </p:nvSpPr>
        <p:spPr bwMode="auto">
          <a:xfrm>
            <a:off x="6330951" y="417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21" name="Text Box 77"/>
          <p:cNvSpPr txBox="1">
            <a:spLocks noChangeArrowheads="1"/>
          </p:cNvSpPr>
          <p:nvPr/>
        </p:nvSpPr>
        <p:spPr bwMode="auto">
          <a:xfrm>
            <a:off x="4016376" y="41751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22" name="Text Box 78"/>
          <p:cNvSpPr txBox="1">
            <a:spLocks noChangeArrowheads="1"/>
          </p:cNvSpPr>
          <p:nvPr/>
        </p:nvSpPr>
        <p:spPr bwMode="auto">
          <a:xfrm>
            <a:off x="5022851" y="41751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23" name="Text Box 79"/>
          <p:cNvSpPr txBox="1">
            <a:spLocks noChangeArrowheads="1"/>
          </p:cNvSpPr>
          <p:nvPr/>
        </p:nvSpPr>
        <p:spPr bwMode="auto">
          <a:xfrm>
            <a:off x="5341939" y="41751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24" name="Text Box 80"/>
          <p:cNvSpPr txBox="1">
            <a:spLocks noChangeArrowheads="1"/>
          </p:cNvSpPr>
          <p:nvPr/>
        </p:nvSpPr>
        <p:spPr bwMode="auto">
          <a:xfrm>
            <a:off x="4676776" y="417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25" name="Text Box 81"/>
          <p:cNvSpPr txBox="1">
            <a:spLocks noChangeArrowheads="1"/>
          </p:cNvSpPr>
          <p:nvPr/>
        </p:nvSpPr>
        <p:spPr bwMode="auto">
          <a:xfrm>
            <a:off x="5664201" y="417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26" name="Text Box 82"/>
          <p:cNvSpPr txBox="1">
            <a:spLocks noChangeArrowheads="1"/>
          </p:cNvSpPr>
          <p:nvPr/>
        </p:nvSpPr>
        <p:spPr bwMode="auto">
          <a:xfrm>
            <a:off x="7654926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27" name="Text Box 83"/>
          <p:cNvSpPr txBox="1">
            <a:spLocks noChangeArrowheads="1"/>
          </p:cNvSpPr>
          <p:nvPr/>
        </p:nvSpPr>
        <p:spPr bwMode="auto">
          <a:xfrm>
            <a:off x="7996239" y="416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28" name="Text Box 84"/>
          <p:cNvSpPr txBox="1">
            <a:spLocks noChangeArrowheads="1"/>
          </p:cNvSpPr>
          <p:nvPr/>
        </p:nvSpPr>
        <p:spPr bwMode="auto">
          <a:xfrm>
            <a:off x="8324851" y="416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29" name="Text Box 85"/>
          <p:cNvSpPr txBox="1">
            <a:spLocks noChangeArrowheads="1"/>
          </p:cNvSpPr>
          <p:nvPr/>
        </p:nvSpPr>
        <p:spPr bwMode="auto">
          <a:xfrm>
            <a:off x="6662739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30" name="Text Box 86"/>
          <p:cNvSpPr txBox="1">
            <a:spLocks noChangeArrowheads="1"/>
          </p:cNvSpPr>
          <p:nvPr/>
        </p:nvSpPr>
        <p:spPr bwMode="auto">
          <a:xfrm>
            <a:off x="6999289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31" name="Text Box 87"/>
          <p:cNvSpPr txBox="1">
            <a:spLocks noChangeArrowheads="1"/>
          </p:cNvSpPr>
          <p:nvPr/>
        </p:nvSpPr>
        <p:spPr bwMode="auto">
          <a:xfrm>
            <a:off x="7310439" y="41671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32" name="Text Box 88"/>
          <p:cNvSpPr txBox="1">
            <a:spLocks noChangeArrowheads="1"/>
          </p:cNvSpPr>
          <p:nvPr/>
        </p:nvSpPr>
        <p:spPr bwMode="auto">
          <a:xfrm>
            <a:off x="4992689" y="4491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33" name="Text Box 89"/>
          <p:cNvSpPr txBox="1">
            <a:spLocks noChangeArrowheads="1"/>
          </p:cNvSpPr>
          <p:nvPr/>
        </p:nvSpPr>
        <p:spPr bwMode="auto">
          <a:xfrm>
            <a:off x="5327651" y="4491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34" name="Text Box 90"/>
          <p:cNvSpPr txBox="1">
            <a:spLocks noChangeArrowheads="1"/>
          </p:cNvSpPr>
          <p:nvPr/>
        </p:nvSpPr>
        <p:spPr bwMode="auto">
          <a:xfrm>
            <a:off x="4332289" y="44862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35" name="Text Box 91"/>
          <p:cNvSpPr txBox="1">
            <a:spLocks noChangeArrowheads="1"/>
          </p:cNvSpPr>
          <p:nvPr/>
        </p:nvSpPr>
        <p:spPr bwMode="auto">
          <a:xfrm>
            <a:off x="5999164" y="44862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36" name="Text Box 92"/>
          <p:cNvSpPr txBox="1">
            <a:spLocks noChangeArrowheads="1"/>
          </p:cNvSpPr>
          <p:nvPr/>
        </p:nvSpPr>
        <p:spPr bwMode="auto">
          <a:xfrm>
            <a:off x="6330951" y="44862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37" name="Text Box 93"/>
          <p:cNvSpPr txBox="1">
            <a:spLocks noChangeArrowheads="1"/>
          </p:cNvSpPr>
          <p:nvPr/>
        </p:nvSpPr>
        <p:spPr bwMode="auto">
          <a:xfrm>
            <a:off x="4652964" y="44831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38" name="Text Box 94"/>
          <p:cNvSpPr txBox="1">
            <a:spLocks noChangeArrowheads="1"/>
          </p:cNvSpPr>
          <p:nvPr/>
        </p:nvSpPr>
        <p:spPr bwMode="auto">
          <a:xfrm>
            <a:off x="5653089" y="44831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39" name="Text Box 95"/>
          <p:cNvSpPr txBox="1">
            <a:spLocks noChangeArrowheads="1"/>
          </p:cNvSpPr>
          <p:nvPr/>
        </p:nvSpPr>
        <p:spPr bwMode="auto">
          <a:xfrm>
            <a:off x="3994151" y="4489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40" name="Text Box 96"/>
          <p:cNvSpPr txBox="1">
            <a:spLocks noChangeArrowheads="1"/>
          </p:cNvSpPr>
          <p:nvPr/>
        </p:nvSpPr>
        <p:spPr bwMode="auto">
          <a:xfrm>
            <a:off x="7988301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41" name="Text Box 97"/>
          <p:cNvSpPr txBox="1">
            <a:spLocks noChangeArrowheads="1"/>
          </p:cNvSpPr>
          <p:nvPr/>
        </p:nvSpPr>
        <p:spPr bwMode="auto">
          <a:xfrm>
            <a:off x="8320089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42" name="Text Box 98"/>
          <p:cNvSpPr txBox="1">
            <a:spLocks noChangeArrowheads="1"/>
          </p:cNvSpPr>
          <p:nvPr/>
        </p:nvSpPr>
        <p:spPr bwMode="auto">
          <a:xfrm>
            <a:off x="7672389" y="4484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43" name="Text Box 99"/>
          <p:cNvSpPr txBox="1">
            <a:spLocks noChangeArrowheads="1"/>
          </p:cNvSpPr>
          <p:nvPr/>
        </p:nvSpPr>
        <p:spPr bwMode="auto">
          <a:xfrm>
            <a:off x="7323139" y="4484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44" name="Text Box 100"/>
          <p:cNvSpPr txBox="1">
            <a:spLocks noChangeArrowheads="1"/>
          </p:cNvSpPr>
          <p:nvPr/>
        </p:nvSpPr>
        <p:spPr bwMode="auto">
          <a:xfrm>
            <a:off x="6657976" y="4481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45" name="Text Box 101"/>
          <p:cNvSpPr txBox="1">
            <a:spLocks noChangeArrowheads="1"/>
          </p:cNvSpPr>
          <p:nvPr/>
        </p:nvSpPr>
        <p:spPr bwMode="auto">
          <a:xfrm>
            <a:off x="6999289" y="4481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46" name="Text Box 102"/>
          <p:cNvSpPr txBox="1">
            <a:spLocks noChangeArrowheads="1"/>
          </p:cNvSpPr>
          <p:nvPr/>
        </p:nvSpPr>
        <p:spPr bwMode="auto">
          <a:xfrm>
            <a:off x="3987801" y="5251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47" name="Text Box 103"/>
          <p:cNvSpPr txBox="1">
            <a:spLocks noChangeArrowheads="1"/>
          </p:cNvSpPr>
          <p:nvPr/>
        </p:nvSpPr>
        <p:spPr bwMode="auto">
          <a:xfrm>
            <a:off x="4652964" y="5246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48" name="Text Box 104"/>
          <p:cNvSpPr txBox="1">
            <a:spLocks noChangeArrowheads="1"/>
          </p:cNvSpPr>
          <p:nvPr/>
        </p:nvSpPr>
        <p:spPr bwMode="auto">
          <a:xfrm>
            <a:off x="4994276" y="5251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49" name="Text Box 105"/>
          <p:cNvSpPr txBox="1">
            <a:spLocks noChangeArrowheads="1"/>
          </p:cNvSpPr>
          <p:nvPr/>
        </p:nvSpPr>
        <p:spPr bwMode="auto">
          <a:xfrm>
            <a:off x="5326064" y="5251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50" name="Text Box 106"/>
          <p:cNvSpPr txBox="1">
            <a:spLocks noChangeArrowheads="1"/>
          </p:cNvSpPr>
          <p:nvPr/>
        </p:nvSpPr>
        <p:spPr bwMode="auto">
          <a:xfrm>
            <a:off x="5643564" y="5246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51" name="Text Box 107"/>
          <p:cNvSpPr txBox="1">
            <a:spLocks noChangeArrowheads="1"/>
          </p:cNvSpPr>
          <p:nvPr/>
        </p:nvSpPr>
        <p:spPr bwMode="auto">
          <a:xfrm>
            <a:off x="4319589" y="5251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52" name="Text Box 108"/>
          <p:cNvSpPr txBox="1">
            <a:spLocks noChangeArrowheads="1"/>
          </p:cNvSpPr>
          <p:nvPr/>
        </p:nvSpPr>
        <p:spPr bwMode="auto">
          <a:xfrm>
            <a:off x="5983289" y="5251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53" name="Text Box 109"/>
          <p:cNvSpPr txBox="1">
            <a:spLocks noChangeArrowheads="1"/>
          </p:cNvSpPr>
          <p:nvPr/>
        </p:nvSpPr>
        <p:spPr bwMode="auto">
          <a:xfrm>
            <a:off x="6326189" y="5251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54" name="Text Box 110"/>
          <p:cNvSpPr txBox="1">
            <a:spLocks noChangeArrowheads="1"/>
          </p:cNvSpPr>
          <p:nvPr/>
        </p:nvSpPr>
        <p:spPr bwMode="auto">
          <a:xfrm>
            <a:off x="7319964" y="52355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55" name="Text Box 111"/>
          <p:cNvSpPr txBox="1">
            <a:spLocks noChangeArrowheads="1"/>
          </p:cNvSpPr>
          <p:nvPr/>
        </p:nvSpPr>
        <p:spPr bwMode="auto">
          <a:xfrm>
            <a:off x="7991476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56" name="Text Box 112"/>
          <p:cNvSpPr txBox="1">
            <a:spLocks noChangeArrowheads="1"/>
          </p:cNvSpPr>
          <p:nvPr/>
        </p:nvSpPr>
        <p:spPr bwMode="auto">
          <a:xfrm>
            <a:off x="8313739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57" name="Text Box 113"/>
          <p:cNvSpPr txBox="1">
            <a:spLocks noChangeArrowheads="1"/>
          </p:cNvSpPr>
          <p:nvPr/>
        </p:nvSpPr>
        <p:spPr bwMode="auto">
          <a:xfrm>
            <a:off x="6650039" y="52355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58" name="Text Box 114"/>
          <p:cNvSpPr txBox="1">
            <a:spLocks noChangeArrowheads="1"/>
          </p:cNvSpPr>
          <p:nvPr/>
        </p:nvSpPr>
        <p:spPr bwMode="auto">
          <a:xfrm>
            <a:off x="6988176" y="52355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59" name="Text Box 115"/>
          <p:cNvSpPr txBox="1">
            <a:spLocks noChangeArrowheads="1"/>
          </p:cNvSpPr>
          <p:nvPr/>
        </p:nvSpPr>
        <p:spPr bwMode="auto">
          <a:xfrm>
            <a:off x="7654926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060" name="Text Box 116"/>
          <p:cNvSpPr txBox="1">
            <a:spLocks noChangeArrowheads="1"/>
          </p:cNvSpPr>
          <p:nvPr/>
        </p:nvSpPr>
        <p:spPr bwMode="auto">
          <a:xfrm>
            <a:off x="8839200" y="5238751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3061" name="Text Box 117"/>
          <p:cNvSpPr txBox="1">
            <a:spLocks noChangeArrowheads="1"/>
          </p:cNvSpPr>
          <p:nvPr/>
        </p:nvSpPr>
        <p:spPr bwMode="auto">
          <a:xfrm>
            <a:off x="3684589" y="449897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3062" name="Text Box 118"/>
          <p:cNvSpPr txBox="1">
            <a:spLocks noChangeArrowheads="1"/>
          </p:cNvSpPr>
          <p:nvPr/>
        </p:nvSpPr>
        <p:spPr bwMode="auto">
          <a:xfrm>
            <a:off x="3687764" y="4205289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3063" name="Text Box 119"/>
          <p:cNvSpPr txBox="1">
            <a:spLocks noChangeArrowheads="1"/>
          </p:cNvSpPr>
          <p:nvPr/>
        </p:nvSpPr>
        <p:spPr bwMode="auto">
          <a:xfrm>
            <a:off x="8540750" y="4508501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3064" name="Text Box 120"/>
          <p:cNvSpPr txBox="1">
            <a:spLocks noChangeArrowheads="1"/>
          </p:cNvSpPr>
          <p:nvPr/>
        </p:nvSpPr>
        <p:spPr bwMode="auto">
          <a:xfrm>
            <a:off x="8542339" y="4210051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3065" name="Text Box 121"/>
          <p:cNvSpPr txBox="1">
            <a:spLocks noChangeArrowheads="1"/>
          </p:cNvSpPr>
          <p:nvPr/>
        </p:nvSpPr>
        <p:spPr bwMode="auto">
          <a:xfrm>
            <a:off x="4206875" y="559435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83066" name="Text Box 122"/>
          <p:cNvSpPr txBox="1">
            <a:spLocks noChangeArrowheads="1"/>
          </p:cNvSpPr>
          <p:nvPr/>
        </p:nvSpPr>
        <p:spPr bwMode="auto">
          <a:xfrm>
            <a:off x="5207000" y="560070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83067" name="Text Box 123"/>
          <p:cNvSpPr txBox="1">
            <a:spLocks noChangeArrowheads="1"/>
          </p:cNvSpPr>
          <p:nvPr/>
        </p:nvSpPr>
        <p:spPr bwMode="auto">
          <a:xfrm>
            <a:off x="6191250" y="559435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rgbClr val="FECC69"/>
                </a:solidFill>
              </a:rPr>
              <a:t>Leu</a:t>
            </a:r>
          </a:p>
        </p:txBody>
      </p:sp>
      <p:sp>
        <p:nvSpPr>
          <p:cNvPr id="83068" name="Text Box 124"/>
          <p:cNvSpPr txBox="1">
            <a:spLocks noChangeArrowheads="1"/>
          </p:cNvSpPr>
          <p:nvPr/>
        </p:nvSpPr>
        <p:spPr bwMode="auto">
          <a:xfrm>
            <a:off x="7213600" y="560070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rgbClr val="FECC69"/>
                </a:solidFill>
              </a:rPr>
              <a:t>Ala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3069" name="Text Box 125"/>
          <p:cNvSpPr txBox="1">
            <a:spLocks noChangeArrowheads="1"/>
          </p:cNvSpPr>
          <p:nvPr/>
        </p:nvSpPr>
        <p:spPr bwMode="auto">
          <a:xfrm>
            <a:off x="3171826" y="6064251"/>
            <a:ext cx="3292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1 nucleotide-pair deletion</a:t>
            </a:r>
          </a:p>
        </p:txBody>
      </p:sp>
      <p:sp>
        <p:nvSpPr>
          <p:cNvPr id="83070" name="Text Box 126"/>
          <p:cNvSpPr txBox="1">
            <a:spLocks noChangeArrowheads="1"/>
          </p:cNvSpPr>
          <p:nvPr/>
        </p:nvSpPr>
        <p:spPr bwMode="auto">
          <a:xfrm>
            <a:off x="3700464" y="523557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17.24f</a:t>
            </a:r>
          </a:p>
        </p:txBody>
      </p:sp>
      <p:pic>
        <p:nvPicPr>
          <p:cNvPr id="83971" name="Picture 3" descr="17_24fPointMutationTyp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4" y="328614"/>
            <a:ext cx="8548687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881188" y="914400"/>
            <a:ext cx="2425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665539" y="1630364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b="1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397375" y="1247776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676650" y="1982789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Protein</a:t>
            </a:r>
            <a:endParaRPr lang="en-US" sz="2200" b="1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106739" y="2387601"/>
            <a:ext cx="130333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Amino end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8804276" y="2103439"/>
            <a:ext cx="5572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Stop</a:t>
            </a:r>
            <a:endParaRPr lang="en-US" sz="2200" b="1"/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8791576" y="2378076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Carboxyl end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4400550" y="954089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H="1">
            <a:off x="4405314" y="2160589"/>
            <a:ext cx="231775" cy="312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8520113" y="2154238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AutoShape 14"/>
          <p:cNvSpPr>
            <a:spLocks/>
          </p:cNvSpPr>
          <p:nvPr/>
        </p:nvSpPr>
        <p:spPr bwMode="auto">
          <a:xfrm rot="5400000">
            <a:off x="8966200" y="1585913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9558339" y="1257301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9558339" y="1668464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9559925" y="958851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4921250" y="19970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5907088" y="20034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6891338" y="20034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7897813" y="2001838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5021264" y="914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4681539" y="1657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5692776" y="12319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6027739" y="12319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6684964" y="909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995" name="Text Box 27"/>
          <p:cNvSpPr txBox="1">
            <a:spLocks noChangeArrowheads="1"/>
          </p:cNvSpPr>
          <p:nvPr/>
        </p:nvSpPr>
        <p:spPr bwMode="auto">
          <a:xfrm>
            <a:off x="7016751" y="909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7350126" y="909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8689976" y="914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9028114" y="1236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9348789" y="1236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5032376" y="12271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4702176" y="912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02" name="Text Box 34"/>
          <p:cNvSpPr txBox="1">
            <a:spLocks noChangeArrowheads="1"/>
          </p:cNvSpPr>
          <p:nvPr/>
        </p:nvSpPr>
        <p:spPr bwMode="auto">
          <a:xfrm>
            <a:off x="5708651" y="912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03" name="Text Box 35"/>
          <p:cNvSpPr txBox="1">
            <a:spLocks noChangeArrowheads="1"/>
          </p:cNvSpPr>
          <p:nvPr/>
        </p:nvSpPr>
        <p:spPr bwMode="auto">
          <a:xfrm>
            <a:off x="6027739" y="912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9031289" y="912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9359901" y="912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06" name="Text Box 38"/>
          <p:cNvSpPr txBox="1">
            <a:spLocks noChangeArrowheads="1"/>
          </p:cNvSpPr>
          <p:nvPr/>
        </p:nvSpPr>
        <p:spPr bwMode="auto">
          <a:xfrm>
            <a:off x="6710364" y="12271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07" name="Text Box 39"/>
          <p:cNvSpPr txBox="1">
            <a:spLocks noChangeArrowheads="1"/>
          </p:cNvSpPr>
          <p:nvPr/>
        </p:nvSpPr>
        <p:spPr bwMode="auto">
          <a:xfrm>
            <a:off x="7377114" y="12271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08" name="Text Box 40"/>
          <p:cNvSpPr txBox="1">
            <a:spLocks noChangeArrowheads="1"/>
          </p:cNvSpPr>
          <p:nvPr/>
        </p:nvSpPr>
        <p:spPr bwMode="auto">
          <a:xfrm>
            <a:off x="8712201" y="12271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09" name="Text Box 41"/>
          <p:cNvSpPr txBox="1">
            <a:spLocks noChangeArrowheads="1"/>
          </p:cNvSpPr>
          <p:nvPr/>
        </p:nvSpPr>
        <p:spPr bwMode="auto">
          <a:xfrm>
            <a:off x="7042151" y="12271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5362576" y="914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11" name="Text Box 43"/>
          <p:cNvSpPr txBox="1">
            <a:spLocks noChangeArrowheads="1"/>
          </p:cNvSpPr>
          <p:nvPr/>
        </p:nvSpPr>
        <p:spPr bwMode="auto">
          <a:xfrm>
            <a:off x="6350001" y="914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12" name="Text Box 44"/>
          <p:cNvSpPr txBox="1">
            <a:spLocks noChangeArrowheads="1"/>
          </p:cNvSpPr>
          <p:nvPr/>
        </p:nvSpPr>
        <p:spPr bwMode="auto">
          <a:xfrm>
            <a:off x="7697789" y="904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13" name="Text Box 45"/>
          <p:cNvSpPr txBox="1">
            <a:spLocks noChangeArrowheads="1"/>
          </p:cNvSpPr>
          <p:nvPr/>
        </p:nvSpPr>
        <p:spPr bwMode="auto">
          <a:xfrm>
            <a:off x="8024814" y="914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14" name="Text Box 46"/>
          <p:cNvSpPr txBox="1">
            <a:spLocks noChangeArrowheads="1"/>
          </p:cNvSpPr>
          <p:nvPr/>
        </p:nvSpPr>
        <p:spPr bwMode="auto">
          <a:xfrm>
            <a:off x="8362951" y="12271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15" name="Text Box 47"/>
          <p:cNvSpPr txBox="1">
            <a:spLocks noChangeArrowheads="1"/>
          </p:cNvSpPr>
          <p:nvPr/>
        </p:nvSpPr>
        <p:spPr bwMode="auto">
          <a:xfrm>
            <a:off x="8345489" y="1652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16" name="Text Box 48"/>
          <p:cNvSpPr txBox="1">
            <a:spLocks noChangeArrowheads="1"/>
          </p:cNvSpPr>
          <p:nvPr/>
        </p:nvSpPr>
        <p:spPr bwMode="auto">
          <a:xfrm>
            <a:off x="5353051" y="1223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17" name="Text Box 49"/>
          <p:cNvSpPr txBox="1">
            <a:spLocks noChangeArrowheads="1"/>
          </p:cNvSpPr>
          <p:nvPr/>
        </p:nvSpPr>
        <p:spPr bwMode="auto">
          <a:xfrm>
            <a:off x="6353176" y="1223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18" name="Text Box 50"/>
          <p:cNvSpPr txBox="1">
            <a:spLocks noChangeArrowheads="1"/>
          </p:cNvSpPr>
          <p:nvPr/>
        </p:nvSpPr>
        <p:spPr bwMode="auto">
          <a:xfrm>
            <a:off x="7697789" y="1223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19" name="Text Box 51"/>
          <p:cNvSpPr txBox="1">
            <a:spLocks noChangeArrowheads="1"/>
          </p:cNvSpPr>
          <p:nvPr/>
        </p:nvSpPr>
        <p:spPr bwMode="auto">
          <a:xfrm>
            <a:off x="8039101" y="1223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20" name="Text Box 52"/>
          <p:cNvSpPr txBox="1">
            <a:spLocks noChangeArrowheads="1"/>
          </p:cNvSpPr>
          <p:nvPr/>
        </p:nvSpPr>
        <p:spPr bwMode="auto">
          <a:xfrm>
            <a:off x="8335964" y="9112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21" name="Text Box 53"/>
          <p:cNvSpPr txBox="1">
            <a:spLocks noChangeArrowheads="1"/>
          </p:cNvSpPr>
          <p:nvPr/>
        </p:nvSpPr>
        <p:spPr bwMode="auto">
          <a:xfrm>
            <a:off x="5346701" y="1652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22" name="Text Box 54"/>
          <p:cNvSpPr txBox="1">
            <a:spLocks noChangeArrowheads="1"/>
          </p:cNvSpPr>
          <p:nvPr/>
        </p:nvSpPr>
        <p:spPr bwMode="auto">
          <a:xfrm>
            <a:off x="4694239" y="12303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23" name="Text Box 55"/>
          <p:cNvSpPr txBox="1">
            <a:spLocks noChangeArrowheads="1"/>
          </p:cNvSpPr>
          <p:nvPr/>
        </p:nvSpPr>
        <p:spPr bwMode="auto">
          <a:xfrm>
            <a:off x="5688014" y="1657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24" name="Text Box 56"/>
          <p:cNvSpPr txBox="1">
            <a:spLocks noChangeArrowheads="1"/>
          </p:cNvSpPr>
          <p:nvPr/>
        </p:nvSpPr>
        <p:spPr bwMode="auto">
          <a:xfrm>
            <a:off x="6019801" y="1657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25" name="Text Box 57"/>
          <p:cNvSpPr txBox="1">
            <a:spLocks noChangeArrowheads="1"/>
          </p:cNvSpPr>
          <p:nvPr/>
        </p:nvSpPr>
        <p:spPr bwMode="auto">
          <a:xfrm>
            <a:off x="9017001" y="1657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26" name="Text Box 58"/>
          <p:cNvSpPr txBox="1">
            <a:spLocks noChangeArrowheads="1"/>
          </p:cNvSpPr>
          <p:nvPr/>
        </p:nvSpPr>
        <p:spPr bwMode="auto">
          <a:xfrm>
            <a:off x="9339264" y="1657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27" name="Text Box 59"/>
          <p:cNvSpPr txBox="1">
            <a:spLocks noChangeArrowheads="1"/>
          </p:cNvSpPr>
          <p:nvPr/>
        </p:nvSpPr>
        <p:spPr bwMode="auto">
          <a:xfrm>
            <a:off x="7675564" y="1652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28" name="Text Box 60"/>
          <p:cNvSpPr txBox="1">
            <a:spLocks noChangeArrowheads="1"/>
          </p:cNvSpPr>
          <p:nvPr/>
        </p:nvSpPr>
        <p:spPr bwMode="auto">
          <a:xfrm>
            <a:off x="8013701" y="1652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29" name="Text Box 61"/>
          <p:cNvSpPr txBox="1">
            <a:spLocks noChangeArrowheads="1"/>
          </p:cNvSpPr>
          <p:nvPr/>
        </p:nvSpPr>
        <p:spPr bwMode="auto">
          <a:xfrm>
            <a:off x="6337301" y="1652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30" name="Text Box 62"/>
          <p:cNvSpPr txBox="1">
            <a:spLocks noChangeArrowheads="1"/>
          </p:cNvSpPr>
          <p:nvPr/>
        </p:nvSpPr>
        <p:spPr bwMode="auto">
          <a:xfrm>
            <a:off x="5013326" y="1657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31" name="Text Box 63"/>
          <p:cNvSpPr txBox="1">
            <a:spLocks noChangeArrowheads="1"/>
          </p:cNvSpPr>
          <p:nvPr/>
        </p:nvSpPr>
        <p:spPr bwMode="auto">
          <a:xfrm>
            <a:off x="6677026" y="1657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32" name="Text Box 64"/>
          <p:cNvSpPr txBox="1">
            <a:spLocks noChangeArrowheads="1"/>
          </p:cNvSpPr>
          <p:nvPr/>
        </p:nvSpPr>
        <p:spPr bwMode="auto">
          <a:xfrm>
            <a:off x="7019926" y="1657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33" name="Text Box 65"/>
          <p:cNvSpPr txBox="1">
            <a:spLocks noChangeArrowheads="1"/>
          </p:cNvSpPr>
          <p:nvPr/>
        </p:nvSpPr>
        <p:spPr bwMode="auto">
          <a:xfrm>
            <a:off x="7346951" y="1657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34" name="Text Box 66"/>
          <p:cNvSpPr txBox="1">
            <a:spLocks noChangeArrowheads="1"/>
          </p:cNvSpPr>
          <p:nvPr/>
        </p:nvSpPr>
        <p:spPr bwMode="auto">
          <a:xfrm>
            <a:off x="8680451" y="1657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35" name="Text Box 67"/>
          <p:cNvSpPr txBox="1">
            <a:spLocks noChangeArrowheads="1"/>
          </p:cNvSpPr>
          <p:nvPr/>
        </p:nvSpPr>
        <p:spPr bwMode="auto">
          <a:xfrm>
            <a:off x="1947864" y="2913064"/>
            <a:ext cx="84740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(b) Nucleotide-pair insertion or deletion: no frameshift, but one</a:t>
            </a:r>
          </a:p>
        </p:txBody>
      </p:sp>
      <p:sp>
        <p:nvSpPr>
          <p:cNvPr id="84036" name="Text Box 68"/>
          <p:cNvSpPr txBox="1">
            <a:spLocks noChangeArrowheads="1"/>
          </p:cNvSpPr>
          <p:nvPr/>
        </p:nvSpPr>
        <p:spPr bwMode="auto">
          <a:xfrm>
            <a:off x="1955801" y="3248026"/>
            <a:ext cx="2619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amino acid missing</a:t>
            </a:r>
          </a:p>
        </p:txBody>
      </p:sp>
      <p:sp>
        <p:nvSpPr>
          <p:cNvPr id="84037" name="Text Box 69"/>
          <p:cNvSpPr txBox="1">
            <a:spLocks noChangeArrowheads="1"/>
          </p:cNvSpPr>
          <p:nvPr/>
        </p:nvSpPr>
        <p:spPr bwMode="auto">
          <a:xfrm>
            <a:off x="1963739" y="396875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Wild type</a:t>
            </a:r>
          </a:p>
        </p:txBody>
      </p:sp>
      <p:sp>
        <p:nvSpPr>
          <p:cNvPr id="84038" name="Text Box 70"/>
          <p:cNvSpPr txBox="1">
            <a:spLocks noChangeArrowheads="1"/>
          </p:cNvSpPr>
          <p:nvPr/>
        </p:nvSpPr>
        <p:spPr bwMode="auto">
          <a:xfrm>
            <a:off x="4822826" y="416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39" name="Text Box 71"/>
          <p:cNvSpPr txBox="1">
            <a:spLocks noChangeArrowheads="1"/>
          </p:cNvSpPr>
          <p:nvPr/>
        </p:nvSpPr>
        <p:spPr bwMode="auto">
          <a:xfrm>
            <a:off x="4503739" y="41671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40" name="Text Box 72"/>
          <p:cNvSpPr txBox="1">
            <a:spLocks noChangeArrowheads="1"/>
          </p:cNvSpPr>
          <p:nvPr/>
        </p:nvSpPr>
        <p:spPr bwMode="auto">
          <a:xfrm>
            <a:off x="5140326" y="416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41" name="Text Box 73"/>
          <p:cNvSpPr txBox="1">
            <a:spLocks noChangeArrowheads="1"/>
          </p:cNvSpPr>
          <p:nvPr/>
        </p:nvSpPr>
        <p:spPr bwMode="auto">
          <a:xfrm>
            <a:off x="5508626" y="416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42" name="Text Box 74"/>
          <p:cNvSpPr txBox="1">
            <a:spLocks noChangeArrowheads="1"/>
          </p:cNvSpPr>
          <p:nvPr/>
        </p:nvSpPr>
        <p:spPr bwMode="auto">
          <a:xfrm>
            <a:off x="5840414" y="416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43" name="Text Box 75"/>
          <p:cNvSpPr txBox="1">
            <a:spLocks noChangeArrowheads="1"/>
          </p:cNvSpPr>
          <p:nvPr/>
        </p:nvSpPr>
        <p:spPr bwMode="auto">
          <a:xfrm>
            <a:off x="6173789" y="416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44" name="Text Box 76"/>
          <p:cNvSpPr txBox="1">
            <a:spLocks noChangeArrowheads="1"/>
          </p:cNvSpPr>
          <p:nvPr/>
        </p:nvSpPr>
        <p:spPr bwMode="auto">
          <a:xfrm>
            <a:off x="7504114" y="41783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45" name="Text Box 77"/>
          <p:cNvSpPr txBox="1">
            <a:spLocks noChangeArrowheads="1"/>
          </p:cNvSpPr>
          <p:nvPr/>
        </p:nvSpPr>
        <p:spPr bwMode="auto">
          <a:xfrm>
            <a:off x="7845426" y="417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46" name="Text Box 78"/>
          <p:cNvSpPr txBox="1">
            <a:spLocks noChangeArrowheads="1"/>
          </p:cNvSpPr>
          <p:nvPr/>
        </p:nvSpPr>
        <p:spPr bwMode="auto">
          <a:xfrm>
            <a:off x="8174039" y="417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47" name="Text Box 79"/>
          <p:cNvSpPr txBox="1">
            <a:spLocks noChangeArrowheads="1"/>
          </p:cNvSpPr>
          <p:nvPr/>
        </p:nvSpPr>
        <p:spPr bwMode="auto">
          <a:xfrm>
            <a:off x="6492876" y="416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48" name="Text Box 80"/>
          <p:cNvSpPr txBox="1">
            <a:spLocks noChangeArrowheads="1"/>
          </p:cNvSpPr>
          <p:nvPr/>
        </p:nvSpPr>
        <p:spPr bwMode="auto">
          <a:xfrm>
            <a:off x="6829426" y="416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49" name="Text Box 81"/>
          <p:cNvSpPr txBox="1">
            <a:spLocks noChangeArrowheads="1"/>
          </p:cNvSpPr>
          <p:nvPr/>
        </p:nvSpPr>
        <p:spPr bwMode="auto">
          <a:xfrm>
            <a:off x="7159626" y="41656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50" name="Text Box 82"/>
          <p:cNvSpPr txBox="1">
            <a:spLocks noChangeArrowheads="1"/>
          </p:cNvSpPr>
          <p:nvPr/>
        </p:nvSpPr>
        <p:spPr bwMode="auto">
          <a:xfrm>
            <a:off x="5068889" y="38227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51" name="Text Box 83"/>
          <p:cNvSpPr txBox="1">
            <a:spLocks noChangeArrowheads="1"/>
          </p:cNvSpPr>
          <p:nvPr/>
        </p:nvSpPr>
        <p:spPr bwMode="auto">
          <a:xfrm>
            <a:off x="5324476" y="3830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52" name="Text Box 84"/>
          <p:cNvSpPr txBox="1">
            <a:spLocks noChangeArrowheads="1"/>
          </p:cNvSpPr>
          <p:nvPr/>
        </p:nvSpPr>
        <p:spPr bwMode="auto">
          <a:xfrm>
            <a:off x="5602289" y="3825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53" name="Text Box 85"/>
          <p:cNvSpPr txBox="1">
            <a:spLocks noChangeArrowheads="1"/>
          </p:cNvSpPr>
          <p:nvPr/>
        </p:nvSpPr>
        <p:spPr bwMode="auto">
          <a:xfrm>
            <a:off x="5883276" y="3767139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missing</a:t>
            </a:r>
          </a:p>
        </p:txBody>
      </p:sp>
      <p:sp>
        <p:nvSpPr>
          <p:cNvPr id="84054" name="Text Box 86"/>
          <p:cNvSpPr txBox="1">
            <a:spLocks noChangeArrowheads="1"/>
          </p:cNvSpPr>
          <p:nvPr/>
        </p:nvSpPr>
        <p:spPr bwMode="auto">
          <a:xfrm>
            <a:off x="5880101" y="4864101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missing</a:t>
            </a:r>
          </a:p>
        </p:txBody>
      </p:sp>
      <p:sp>
        <p:nvSpPr>
          <p:cNvPr id="84055" name="Text Box 87"/>
          <p:cNvSpPr txBox="1">
            <a:spLocks noChangeArrowheads="1"/>
          </p:cNvSpPr>
          <p:nvPr/>
        </p:nvSpPr>
        <p:spPr bwMode="auto">
          <a:xfrm>
            <a:off x="7605713" y="5711826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Stop</a:t>
            </a:r>
            <a:endParaRPr lang="en-US" sz="2200" b="1"/>
          </a:p>
        </p:txBody>
      </p:sp>
      <p:sp>
        <p:nvSpPr>
          <p:cNvPr id="84056" name="AutoShape 88"/>
          <p:cNvSpPr>
            <a:spLocks/>
          </p:cNvSpPr>
          <p:nvPr/>
        </p:nvSpPr>
        <p:spPr bwMode="auto">
          <a:xfrm rot="5400000">
            <a:off x="7767638" y="519430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57" name="Text Box 89"/>
          <p:cNvSpPr txBox="1">
            <a:spLocks noChangeArrowheads="1"/>
          </p:cNvSpPr>
          <p:nvPr/>
        </p:nvSpPr>
        <p:spPr bwMode="auto">
          <a:xfrm>
            <a:off x="4176714" y="4495801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4058" name="Text Box 90"/>
          <p:cNvSpPr txBox="1">
            <a:spLocks noChangeArrowheads="1"/>
          </p:cNvSpPr>
          <p:nvPr/>
        </p:nvSpPr>
        <p:spPr bwMode="auto">
          <a:xfrm>
            <a:off x="4184650" y="4216401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4059" name="Text Box 91"/>
          <p:cNvSpPr txBox="1">
            <a:spLocks noChangeArrowheads="1"/>
          </p:cNvSpPr>
          <p:nvPr/>
        </p:nvSpPr>
        <p:spPr bwMode="auto">
          <a:xfrm>
            <a:off x="8361364" y="4491039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4060" name="Text Box 92"/>
          <p:cNvSpPr txBox="1">
            <a:spLocks noChangeArrowheads="1"/>
          </p:cNvSpPr>
          <p:nvPr/>
        </p:nvSpPr>
        <p:spPr bwMode="auto">
          <a:xfrm>
            <a:off x="8362950" y="4192589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4061" name="Text Box 93"/>
          <p:cNvSpPr txBox="1">
            <a:spLocks noChangeArrowheads="1"/>
          </p:cNvSpPr>
          <p:nvPr/>
        </p:nvSpPr>
        <p:spPr bwMode="auto">
          <a:xfrm>
            <a:off x="8361364" y="5238751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4062" name="Text Box 94"/>
          <p:cNvSpPr txBox="1">
            <a:spLocks noChangeArrowheads="1"/>
          </p:cNvSpPr>
          <p:nvPr/>
        </p:nvSpPr>
        <p:spPr bwMode="auto">
          <a:xfrm>
            <a:off x="4171950" y="5241926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4063" name="Text Box 95"/>
          <p:cNvSpPr txBox="1">
            <a:spLocks noChangeArrowheads="1"/>
          </p:cNvSpPr>
          <p:nvPr/>
        </p:nvSpPr>
        <p:spPr bwMode="auto">
          <a:xfrm>
            <a:off x="4692650" y="558800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84064" name="Text Box 96"/>
          <p:cNvSpPr txBox="1">
            <a:spLocks noChangeArrowheads="1"/>
          </p:cNvSpPr>
          <p:nvPr/>
        </p:nvSpPr>
        <p:spPr bwMode="auto">
          <a:xfrm>
            <a:off x="5670550" y="558800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84065" name="Text Box 97"/>
          <p:cNvSpPr txBox="1">
            <a:spLocks noChangeArrowheads="1"/>
          </p:cNvSpPr>
          <p:nvPr/>
        </p:nvSpPr>
        <p:spPr bwMode="auto">
          <a:xfrm>
            <a:off x="6694488" y="5595938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84066" name="Text Box 98"/>
          <p:cNvSpPr txBox="1">
            <a:spLocks noChangeArrowheads="1"/>
          </p:cNvSpPr>
          <p:nvPr/>
        </p:nvSpPr>
        <p:spPr bwMode="auto">
          <a:xfrm>
            <a:off x="3654426" y="6078538"/>
            <a:ext cx="29702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3 nucleotide-pair deletion</a:t>
            </a:r>
            <a:endParaRPr lang="en-US" sz="2200" b="1"/>
          </a:p>
        </p:txBody>
      </p:sp>
      <p:sp>
        <p:nvSpPr>
          <p:cNvPr id="84067" name="Text Box 99"/>
          <p:cNvSpPr txBox="1">
            <a:spLocks noChangeArrowheads="1"/>
          </p:cNvSpPr>
          <p:nvPr/>
        </p:nvSpPr>
        <p:spPr bwMode="auto">
          <a:xfrm>
            <a:off x="4487864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68" name="Text Box 100"/>
          <p:cNvSpPr txBox="1">
            <a:spLocks noChangeArrowheads="1"/>
          </p:cNvSpPr>
          <p:nvPr/>
        </p:nvSpPr>
        <p:spPr bwMode="auto">
          <a:xfrm>
            <a:off x="5129214" y="52355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69" name="Text Box 101"/>
          <p:cNvSpPr txBox="1">
            <a:spLocks noChangeArrowheads="1"/>
          </p:cNvSpPr>
          <p:nvPr/>
        </p:nvSpPr>
        <p:spPr bwMode="auto">
          <a:xfrm>
            <a:off x="4819651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70" name="Text Box 102"/>
          <p:cNvSpPr txBox="1">
            <a:spLocks noChangeArrowheads="1"/>
          </p:cNvSpPr>
          <p:nvPr/>
        </p:nvSpPr>
        <p:spPr bwMode="auto">
          <a:xfrm>
            <a:off x="7161214" y="52355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71" name="Text Box 103"/>
          <p:cNvSpPr txBox="1">
            <a:spLocks noChangeArrowheads="1"/>
          </p:cNvSpPr>
          <p:nvPr/>
        </p:nvSpPr>
        <p:spPr bwMode="auto">
          <a:xfrm>
            <a:off x="7827964" y="52355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72" name="Text Box 104"/>
          <p:cNvSpPr txBox="1">
            <a:spLocks noChangeArrowheads="1"/>
          </p:cNvSpPr>
          <p:nvPr/>
        </p:nvSpPr>
        <p:spPr bwMode="auto">
          <a:xfrm>
            <a:off x="8131176" y="52355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73" name="Text Box 105"/>
          <p:cNvSpPr txBox="1">
            <a:spLocks noChangeArrowheads="1"/>
          </p:cNvSpPr>
          <p:nvPr/>
        </p:nvSpPr>
        <p:spPr bwMode="auto">
          <a:xfrm>
            <a:off x="6491289" y="52355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74" name="Text Box 106"/>
          <p:cNvSpPr txBox="1">
            <a:spLocks noChangeArrowheads="1"/>
          </p:cNvSpPr>
          <p:nvPr/>
        </p:nvSpPr>
        <p:spPr bwMode="auto">
          <a:xfrm>
            <a:off x="6819901" y="52355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75" name="Text Box 107"/>
          <p:cNvSpPr txBox="1">
            <a:spLocks noChangeArrowheads="1"/>
          </p:cNvSpPr>
          <p:nvPr/>
        </p:nvSpPr>
        <p:spPr bwMode="auto">
          <a:xfrm>
            <a:off x="5492751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76" name="Text Box 108"/>
          <p:cNvSpPr txBox="1">
            <a:spLocks noChangeArrowheads="1"/>
          </p:cNvSpPr>
          <p:nvPr/>
        </p:nvSpPr>
        <p:spPr bwMode="auto">
          <a:xfrm>
            <a:off x="5826126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77" name="Text Box 109"/>
          <p:cNvSpPr txBox="1">
            <a:spLocks noChangeArrowheads="1"/>
          </p:cNvSpPr>
          <p:nvPr/>
        </p:nvSpPr>
        <p:spPr bwMode="auto">
          <a:xfrm>
            <a:off x="6162676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78" name="Text Box 110"/>
          <p:cNvSpPr txBox="1">
            <a:spLocks noChangeArrowheads="1"/>
          </p:cNvSpPr>
          <p:nvPr/>
        </p:nvSpPr>
        <p:spPr bwMode="auto">
          <a:xfrm>
            <a:off x="7496176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79" name="Text Box 111"/>
          <p:cNvSpPr txBox="1">
            <a:spLocks noChangeArrowheads="1"/>
          </p:cNvSpPr>
          <p:nvPr/>
        </p:nvSpPr>
        <p:spPr bwMode="auto">
          <a:xfrm>
            <a:off x="4830764" y="4479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80" name="Text Box 112"/>
          <p:cNvSpPr txBox="1">
            <a:spLocks noChangeArrowheads="1"/>
          </p:cNvSpPr>
          <p:nvPr/>
        </p:nvSpPr>
        <p:spPr bwMode="auto">
          <a:xfrm>
            <a:off x="5132389" y="44862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81" name="Text Box 113"/>
          <p:cNvSpPr txBox="1">
            <a:spLocks noChangeArrowheads="1"/>
          </p:cNvSpPr>
          <p:nvPr/>
        </p:nvSpPr>
        <p:spPr bwMode="auto">
          <a:xfrm>
            <a:off x="4492626" y="44831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82" name="Text Box 114"/>
          <p:cNvSpPr txBox="1">
            <a:spLocks noChangeArrowheads="1"/>
          </p:cNvSpPr>
          <p:nvPr/>
        </p:nvSpPr>
        <p:spPr bwMode="auto">
          <a:xfrm>
            <a:off x="7810501" y="4489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83" name="Text Box 115"/>
          <p:cNvSpPr txBox="1">
            <a:spLocks noChangeArrowheads="1"/>
          </p:cNvSpPr>
          <p:nvPr/>
        </p:nvSpPr>
        <p:spPr bwMode="auto">
          <a:xfrm>
            <a:off x="8131176" y="4489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84" name="Text Box 116"/>
          <p:cNvSpPr txBox="1">
            <a:spLocks noChangeArrowheads="1"/>
          </p:cNvSpPr>
          <p:nvPr/>
        </p:nvSpPr>
        <p:spPr bwMode="auto">
          <a:xfrm>
            <a:off x="5492751" y="4479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85" name="Text Box 117"/>
          <p:cNvSpPr txBox="1">
            <a:spLocks noChangeArrowheads="1"/>
          </p:cNvSpPr>
          <p:nvPr/>
        </p:nvSpPr>
        <p:spPr bwMode="auto">
          <a:xfrm>
            <a:off x="6159501" y="4479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86" name="Text Box 118"/>
          <p:cNvSpPr txBox="1">
            <a:spLocks noChangeArrowheads="1"/>
          </p:cNvSpPr>
          <p:nvPr/>
        </p:nvSpPr>
        <p:spPr bwMode="auto">
          <a:xfrm>
            <a:off x="7494589" y="4479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87" name="Text Box 119"/>
          <p:cNvSpPr txBox="1">
            <a:spLocks noChangeArrowheads="1"/>
          </p:cNvSpPr>
          <p:nvPr/>
        </p:nvSpPr>
        <p:spPr bwMode="auto">
          <a:xfrm>
            <a:off x="5824539" y="4479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88" name="Text Box 120"/>
          <p:cNvSpPr txBox="1">
            <a:spLocks noChangeArrowheads="1"/>
          </p:cNvSpPr>
          <p:nvPr/>
        </p:nvSpPr>
        <p:spPr bwMode="auto">
          <a:xfrm>
            <a:off x="7145339" y="4479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89" name="Text Box 121"/>
          <p:cNvSpPr txBox="1">
            <a:spLocks noChangeArrowheads="1"/>
          </p:cNvSpPr>
          <p:nvPr/>
        </p:nvSpPr>
        <p:spPr bwMode="auto">
          <a:xfrm>
            <a:off x="6480176" y="44767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90" name="Text Box 122"/>
          <p:cNvSpPr txBox="1">
            <a:spLocks noChangeArrowheads="1"/>
          </p:cNvSpPr>
          <p:nvPr/>
        </p:nvSpPr>
        <p:spPr bwMode="auto">
          <a:xfrm>
            <a:off x="6821489" y="44767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91" name="Text Box 123"/>
          <p:cNvSpPr txBox="1">
            <a:spLocks noChangeArrowheads="1"/>
          </p:cNvSpPr>
          <p:nvPr/>
        </p:nvSpPr>
        <p:spPr bwMode="auto">
          <a:xfrm>
            <a:off x="5032376" y="48990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92" name="Text Box 124"/>
          <p:cNvSpPr txBox="1">
            <a:spLocks noChangeArrowheads="1"/>
          </p:cNvSpPr>
          <p:nvPr/>
        </p:nvSpPr>
        <p:spPr bwMode="auto">
          <a:xfrm>
            <a:off x="5308601" y="48990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4093" name="Text Box 125"/>
          <p:cNvSpPr txBox="1">
            <a:spLocks noChangeArrowheads="1"/>
          </p:cNvSpPr>
          <p:nvPr/>
        </p:nvSpPr>
        <p:spPr bwMode="auto">
          <a:xfrm>
            <a:off x="5595939" y="49022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76400" y="438151"/>
            <a:ext cx="8534400" cy="76944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Mutagens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57400" y="1374776"/>
            <a:ext cx="8534400" cy="216059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50838" indent="-3508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Spontaneous mutations</a:t>
            </a:r>
            <a:r>
              <a:rPr lang="en-US" sz="3200" i="1" dirty="0"/>
              <a:t> </a:t>
            </a:r>
            <a:r>
              <a:rPr lang="en-US" sz="3200" dirty="0"/>
              <a:t>can occur during DNA replication, recombination, or repair</a:t>
            </a:r>
          </a:p>
          <a:p>
            <a:pPr marL="350838" indent="-3508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B050"/>
                </a:solidFill>
              </a:rPr>
              <a:t>Mutagens</a:t>
            </a:r>
            <a:r>
              <a:rPr lang="en-US" sz="3200" b="1" dirty="0"/>
              <a:t> </a:t>
            </a:r>
            <a:r>
              <a:rPr lang="en-US" sz="3200" dirty="0"/>
              <a:t>are physical or chemical agents that can cause mutations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00200" y="447675"/>
            <a:ext cx="8534400" cy="1077218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pPr marL="57150" indent="-4763" algn="ctr"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Comparing Gene Expression in Bacteria,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Archaea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and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Eukarya</a:t>
            </a:r>
            <a:endParaRPr lang="en-US" sz="3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57400" y="1676400"/>
            <a:ext cx="8229600" cy="506600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50838" indent="-350838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Bacteria and </a:t>
            </a:r>
            <a:r>
              <a:rPr lang="en-US" sz="3200" dirty="0" err="1"/>
              <a:t>eukarya</a:t>
            </a:r>
            <a:r>
              <a:rPr lang="en-US" sz="3200" dirty="0"/>
              <a:t> differ in their RNA polymerases, termination of transcription, and </a:t>
            </a:r>
            <a:r>
              <a:rPr lang="en-US" sz="3200" dirty="0" err="1"/>
              <a:t>ribosomes</a:t>
            </a:r>
            <a:r>
              <a:rPr lang="en-US" sz="3200" dirty="0"/>
              <a:t>; </a:t>
            </a:r>
            <a:r>
              <a:rPr lang="en-US" sz="3200" dirty="0" err="1"/>
              <a:t>archaea</a:t>
            </a:r>
            <a:r>
              <a:rPr lang="en-US" sz="3200" dirty="0"/>
              <a:t> tend to resemble </a:t>
            </a:r>
            <a:r>
              <a:rPr lang="en-US" sz="3200" dirty="0" err="1"/>
              <a:t>eukarya</a:t>
            </a:r>
            <a:r>
              <a:rPr lang="en-US" sz="3200" dirty="0"/>
              <a:t> in these respects</a:t>
            </a:r>
          </a:p>
          <a:p>
            <a:pPr marL="350838" indent="-350838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Bacteria can simultaneously transcribe and translate the same gene</a:t>
            </a:r>
          </a:p>
          <a:p>
            <a:pPr marL="350838" indent="-350838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In </a:t>
            </a:r>
            <a:r>
              <a:rPr lang="en-US" sz="3200" dirty="0" err="1"/>
              <a:t>eukarya</a:t>
            </a:r>
            <a:r>
              <a:rPr lang="en-US" sz="3200" dirty="0"/>
              <a:t>, transcription and translation are separated by the nuclear envelope</a:t>
            </a:r>
          </a:p>
          <a:p>
            <a:pPr marL="350838" indent="-350838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In </a:t>
            </a:r>
            <a:r>
              <a:rPr lang="en-US" sz="3200" dirty="0" err="1"/>
              <a:t>archaea</a:t>
            </a:r>
            <a:r>
              <a:rPr lang="en-US" sz="3200" dirty="0"/>
              <a:t>, transcription and translation are likely coupled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17.25</a:t>
            </a:r>
          </a:p>
        </p:txBody>
      </p:sp>
      <p:pic>
        <p:nvPicPr>
          <p:cNvPr id="88067" name="Picture 3" descr="17_25_BacteriaGeneExpr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589" y="258764"/>
            <a:ext cx="6853237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767139" y="285750"/>
            <a:ext cx="18557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RNA polymerase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126039" y="1250950"/>
            <a:ext cx="5095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DNA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8020051" y="1468439"/>
            <a:ext cx="7223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365626" y="1976439"/>
            <a:ext cx="16732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Polyribosome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2870201" y="2947988"/>
            <a:ext cx="1285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RNA </a:t>
            </a:r>
            <a:br>
              <a:rPr lang="en-US" b="1"/>
            </a:br>
            <a:r>
              <a:rPr lang="en-US" b="1"/>
              <a:t>polymerase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8170864" y="3321050"/>
            <a:ext cx="5095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DNA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2698751" y="4375151"/>
            <a:ext cx="16732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Polyribosome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2868613" y="4746626"/>
            <a:ext cx="137795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Polypeptide</a:t>
            </a:r>
            <a:br>
              <a:rPr lang="en-US" b="1"/>
            </a:br>
            <a:r>
              <a:rPr lang="en-US" b="1"/>
              <a:t>(amino end)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5141913" y="6092826"/>
            <a:ext cx="7223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5913438" y="6113464"/>
            <a:ext cx="8747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(5</a:t>
            </a:r>
            <a:r>
              <a:rPr lang="en-US" b="1">
                <a:sym typeface="Symbol" pitchFamily="18" charset="2"/>
              </a:rPr>
              <a:t> end)</a:t>
            </a:r>
            <a:endParaRPr lang="en-US" b="1"/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5681663" y="5526089"/>
            <a:ext cx="1168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Ribosome</a:t>
            </a: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8207375" y="2671764"/>
            <a:ext cx="1168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0.25 </a:t>
            </a:r>
            <a:r>
              <a:rPr lang="en-US" b="1">
                <a:sym typeface="Symbol" pitchFamily="18" charset="2"/>
              </a:rPr>
              <a:t>m</a:t>
            </a:r>
            <a:endParaRPr lang="en-US" b="1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 flipH="1">
            <a:off x="4356100" y="554039"/>
            <a:ext cx="71438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>
            <a:off x="4624389" y="1233489"/>
            <a:ext cx="365125" cy="739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>
            <a:off x="8742364" y="1604964"/>
            <a:ext cx="434975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894639" y="2573339"/>
            <a:ext cx="1519237" cy="136525"/>
            <a:chOff x="4013" y="1621"/>
            <a:chExt cx="957" cy="86"/>
          </a:xfrm>
        </p:grpSpPr>
        <p:sp>
          <p:nvSpPr>
            <p:cNvPr id="88092" name="Line 20"/>
            <p:cNvSpPr>
              <a:spLocks noChangeShapeType="1"/>
            </p:cNvSpPr>
            <p:nvPr/>
          </p:nvSpPr>
          <p:spPr bwMode="auto">
            <a:xfrm>
              <a:off x="4013" y="1667"/>
              <a:ext cx="9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3" name="Line 21"/>
            <p:cNvSpPr>
              <a:spLocks noChangeShapeType="1"/>
            </p:cNvSpPr>
            <p:nvPr/>
          </p:nvSpPr>
          <p:spPr bwMode="auto">
            <a:xfrm>
              <a:off x="4013" y="1621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4" name="Line 22"/>
            <p:cNvSpPr>
              <a:spLocks noChangeShapeType="1"/>
            </p:cNvSpPr>
            <p:nvPr/>
          </p:nvSpPr>
          <p:spPr bwMode="auto">
            <a:xfrm>
              <a:off x="4970" y="1621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84" name="AutoShape 23"/>
          <p:cNvSpPr>
            <a:spLocks/>
          </p:cNvSpPr>
          <p:nvPr/>
        </p:nvSpPr>
        <p:spPr bwMode="auto">
          <a:xfrm>
            <a:off x="4419601" y="862014"/>
            <a:ext cx="212725" cy="750887"/>
          </a:xfrm>
          <a:prstGeom prst="rightBrace">
            <a:avLst>
              <a:gd name="adj1" fmla="val 2941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Line 24"/>
          <p:cNvSpPr>
            <a:spLocks noChangeShapeType="1"/>
          </p:cNvSpPr>
          <p:nvPr/>
        </p:nvSpPr>
        <p:spPr bwMode="auto">
          <a:xfrm>
            <a:off x="4216400" y="3382963"/>
            <a:ext cx="431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6" name="AutoShape 25"/>
          <p:cNvSpPr>
            <a:spLocks/>
          </p:cNvSpPr>
          <p:nvPr/>
        </p:nvSpPr>
        <p:spPr bwMode="auto">
          <a:xfrm>
            <a:off x="4224338" y="4160839"/>
            <a:ext cx="258762" cy="765175"/>
          </a:xfrm>
          <a:prstGeom prst="leftBrace">
            <a:avLst>
              <a:gd name="adj1" fmla="val 2464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Line 26"/>
          <p:cNvSpPr>
            <a:spLocks noChangeShapeType="1"/>
          </p:cNvSpPr>
          <p:nvPr/>
        </p:nvSpPr>
        <p:spPr bwMode="auto">
          <a:xfrm flipH="1">
            <a:off x="6777038" y="5778500"/>
            <a:ext cx="4572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8" name="Text Box 27"/>
          <p:cNvSpPr txBox="1">
            <a:spLocks noChangeArrowheads="1"/>
          </p:cNvSpPr>
          <p:nvPr/>
        </p:nvSpPr>
        <p:spPr bwMode="auto">
          <a:xfrm>
            <a:off x="4999039" y="2679701"/>
            <a:ext cx="14319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Direction of</a:t>
            </a:r>
            <a:br>
              <a:rPr lang="en-US" b="1"/>
            </a:br>
            <a:r>
              <a:rPr lang="en-US" b="1"/>
              <a:t>transcription</a:t>
            </a:r>
          </a:p>
        </p:txBody>
      </p:sp>
      <p:sp>
        <p:nvSpPr>
          <p:cNvPr id="88089" name="Line 28"/>
          <p:cNvSpPr>
            <a:spLocks noChangeShapeType="1"/>
          </p:cNvSpPr>
          <p:nvPr/>
        </p:nvSpPr>
        <p:spPr bwMode="auto">
          <a:xfrm flipV="1">
            <a:off x="8428038" y="3589338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0" name="Line 29"/>
          <p:cNvSpPr>
            <a:spLocks noChangeShapeType="1"/>
          </p:cNvSpPr>
          <p:nvPr/>
        </p:nvSpPr>
        <p:spPr bwMode="auto">
          <a:xfrm>
            <a:off x="6086476" y="5205413"/>
            <a:ext cx="157163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Line 30"/>
          <p:cNvSpPr>
            <a:spLocks noChangeShapeType="1"/>
          </p:cNvSpPr>
          <p:nvPr/>
        </p:nvSpPr>
        <p:spPr bwMode="auto">
          <a:xfrm>
            <a:off x="5211763" y="757238"/>
            <a:ext cx="13970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17.25a</a:t>
            </a:r>
          </a:p>
        </p:txBody>
      </p:sp>
      <p:pic>
        <p:nvPicPr>
          <p:cNvPr id="89091" name="Picture 31" descr="17_25aBacteriaGeneExpr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664" y="1989139"/>
            <a:ext cx="6670675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 Box 32"/>
          <p:cNvSpPr txBox="1">
            <a:spLocks noChangeArrowheads="1"/>
          </p:cNvSpPr>
          <p:nvPr/>
        </p:nvSpPr>
        <p:spPr bwMode="auto">
          <a:xfrm>
            <a:off x="3719514" y="2032000"/>
            <a:ext cx="18557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RNA polymerase</a:t>
            </a:r>
          </a:p>
        </p:txBody>
      </p:sp>
      <p:sp>
        <p:nvSpPr>
          <p:cNvPr id="89093" name="Text Box 33"/>
          <p:cNvSpPr txBox="1">
            <a:spLocks noChangeArrowheads="1"/>
          </p:cNvSpPr>
          <p:nvPr/>
        </p:nvSpPr>
        <p:spPr bwMode="auto">
          <a:xfrm>
            <a:off x="5078414" y="2997200"/>
            <a:ext cx="5095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DNA</a:t>
            </a:r>
          </a:p>
        </p:txBody>
      </p:sp>
      <p:sp>
        <p:nvSpPr>
          <p:cNvPr id="89094" name="Text Box 34"/>
          <p:cNvSpPr txBox="1">
            <a:spLocks noChangeArrowheads="1"/>
          </p:cNvSpPr>
          <p:nvPr/>
        </p:nvSpPr>
        <p:spPr bwMode="auto">
          <a:xfrm>
            <a:off x="7972426" y="3214689"/>
            <a:ext cx="7223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</a:p>
        </p:txBody>
      </p:sp>
      <p:sp>
        <p:nvSpPr>
          <p:cNvPr id="89095" name="Text Box 35"/>
          <p:cNvSpPr txBox="1">
            <a:spLocks noChangeArrowheads="1"/>
          </p:cNvSpPr>
          <p:nvPr/>
        </p:nvSpPr>
        <p:spPr bwMode="auto">
          <a:xfrm>
            <a:off x="4318001" y="3722689"/>
            <a:ext cx="16732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Polyribosome</a:t>
            </a:r>
          </a:p>
        </p:txBody>
      </p:sp>
      <p:sp>
        <p:nvSpPr>
          <p:cNvPr id="89096" name="Line 36"/>
          <p:cNvSpPr>
            <a:spLocks noChangeShapeType="1"/>
          </p:cNvSpPr>
          <p:nvPr/>
        </p:nvSpPr>
        <p:spPr bwMode="auto">
          <a:xfrm>
            <a:off x="4576764" y="2979739"/>
            <a:ext cx="365125" cy="739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Line 37"/>
          <p:cNvSpPr>
            <a:spLocks noChangeShapeType="1"/>
          </p:cNvSpPr>
          <p:nvPr/>
        </p:nvSpPr>
        <p:spPr bwMode="auto">
          <a:xfrm>
            <a:off x="8694739" y="3351214"/>
            <a:ext cx="434975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AutoShape 38"/>
          <p:cNvSpPr>
            <a:spLocks/>
          </p:cNvSpPr>
          <p:nvPr/>
        </p:nvSpPr>
        <p:spPr bwMode="auto">
          <a:xfrm>
            <a:off x="4371976" y="2608264"/>
            <a:ext cx="212725" cy="750887"/>
          </a:xfrm>
          <a:prstGeom prst="rightBrace">
            <a:avLst>
              <a:gd name="adj1" fmla="val 2941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9" name="Line 39"/>
          <p:cNvSpPr>
            <a:spLocks noChangeShapeType="1"/>
          </p:cNvSpPr>
          <p:nvPr/>
        </p:nvSpPr>
        <p:spPr bwMode="auto">
          <a:xfrm>
            <a:off x="5164138" y="2503488"/>
            <a:ext cx="13970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0" name="Text Box 40"/>
          <p:cNvSpPr txBox="1">
            <a:spLocks noChangeArrowheads="1"/>
          </p:cNvSpPr>
          <p:nvPr/>
        </p:nvSpPr>
        <p:spPr bwMode="auto">
          <a:xfrm>
            <a:off x="8169275" y="4398964"/>
            <a:ext cx="1168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0.25 </a:t>
            </a:r>
            <a:r>
              <a:rPr lang="en-US" b="1">
                <a:sym typeface="Symbol" pitchFamily="18" charset="2"/>
              </a:rPr>
              <a:t>m</a:t>
            </a:r>
            <a:endParaRPr lang="en-US" b="1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7843839" y="4300539"/>
            <a:ext cx="1519237" cy="136525"/>
            <a:chOff x="4013" y="1621"/>
            <a:chExt cx="957" cy="86"/>
          </a:xfrm>
        </p:grpSpPr>
        <p:sp>
          <p:nvSpPr>
            <p:cNvPr id="89103" name="Line 42"/>
            <p:cNvSpPr>
              <a:spLocks noChangeShapeType="1"/>
            </p:cNvSpPr>
            <p:nvPr/>
          </p:nvSpPr>
          <p:spPr bwMode="auto">
            <a:xfrm>
              <a:off x="4013" y="1667"/>
              <a:ext cx="9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4" name="Line 43"/>
            <p:cNvSpPr>
              <a:spLocks noChangeShapeType="1"/>
            </p:cNvSpPr>
            <p:nvPr/>
          </p:nvSpPr>
          <p:spPr bwMode="auto">
            <a:xfrm>
              <a:off x="4013" y="1621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5" name="Line 44"/>
            <p:cNvSpPr>
              <a:spLocks noChangeShapeType="1"/>
            </p:cNvSpPr>
            <p:nvPr/>
          </p:nvSpPr>
          <p:spPr bwMode="auto">
            <a:xfrm>
              <a:off x="4970" y="1621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02" name="Line 45"/>
          <p:cNvSpPr>
            <a:spLocks noChangeShapeType="1"/>
          </p:cNvSpPr>
          <p:nvPr/>
        </p:nvSpPr>
        <p:spPr bwMode="auto">
          <a:xfrm flipH="1">
            <a:off x="4310064" y="2278064"/>
            <a:ext cx="71437" cy="22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76400" y="438150"/>
            <a:ext cx="8534400" cy="1446550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What Is a Gene? </a:t>
            </a:r>
            <a:r>
              <a:rPr lang="en-US" sz="44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Revisiting the Question</a:t>
            </a:r>
            <a:endParaRPr lang="en-US" sz="4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81200" y="1881188"/>
            <a:ext cx="8534400" cy="408111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50838" indent="-3508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The idea of the gene has evolved through the history of genetics</a:t>
            </a:r>
          </a:p>
          <a:p>
            <a:pPr marL="350838" indent="-3508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We have considered a gene as</a:t>
            </a:r>
          </a:p>
          <a:p>
            <a:pPr marL="977900" lvl="1" indent="-3048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A discrete unit of inheritance </a:t>
            </a:r>
          </a:p>
          <a:p>
            <a:pPr marL="977900" lvl="1" indent="-3048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A region of specific nucleotide sequence in a chromosome</a:t>
            </a:r>
          </a:p>
          <a:p>
            <a:pPr marL="977900" lvl="1" indent="-3048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A DNA sequence that codes for a specific polypeptide chain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17.26</a:t>
            </a:r>
          </a:p>
        </p:txBody>
      </p:sp>
      <p:pic>
        <p:nvPicPr>
          <p:cNvPr id="91139" name="Picture 3" descr="17_26GeneExpressSummar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7700" y="136525"/>
            <a:ext cx="58166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335339" y="271463"/>
            <a:ext cx="12795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TRANSCRIPTION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416550" y="185739"/>
            <a:ext cx="36988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DNA</a:t>
            </a: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 flipV="1">
            <a:off x="3840164" y="1231900"/>
            <a:ext cx="160337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5384800" y="2065338"/>
            <a:ext cx="127000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4960938" y="1544638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flipH="1">
            <a:off x="5740401" y="1541464"/>
            <a:ext cx="93663" cy="10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5392738" y="1049338"/>
            <a:ext cx="144462" cy="6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5651500" y="350839"/>
            <a:ext cx="15240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5556250" y="1028700"/>
            <a:ext cx="3698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RNA</a:t>
            </a: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5299076" y="1195389"/>
            <a:ext cx="8731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polymerase</a:t>
            </a: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4783139" y="1365250"/>
            <a:ext cx="3905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Exon</a:t>
            </a: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3505201" y="1177925"/>
            <a:ext cx="3905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RNA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3497264" y="1339850"/>
            <a:ext cx="6953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transcript</a:t>
            </a:r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3648076" y="1611314"/>
            <a:ext cx="39052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RNA</a:t>
            </a: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3308350" y="1778000"/>
            <a:ext cx="104298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PROCESSING</a:t>
            </a: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4627564" y="2352676"/>
            <a:ext cx="738187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NUCLEUS</a:t>
            </a: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5538788" y="2068514"/>
            <a:ext cx="43815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Intron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5518150" y="1654175"/>
            <a:ext cx="11064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RNA transcript</a:t>
            </a: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5518151" y="1812925"/>
            <a:ext cx="8858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(pre-mRNA)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 rot="-1344358">
            <a:off x="5886450" y="2208213"/>
            <a:ext cx="35718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700" b="1"/>
              <a:t>Poly-A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 rot="-2750117">
            <a:off x="6447631" y="769144"/>
            <a:ext cx="35718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700" b="1"/>
              <a:t>Poly-A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6635750" y="2046288"/>
            <a:ext cx="82708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Aminoacyl-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6632576" y="2211389"/>
            <a:ext cx="136842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tRNA synthetase</a:t>
            </a:r>
          </a:p>
        </p:txBody>
      </p:sp>
      <p:sp>
        <p:nvSpPr>
          <p:cNvPr id="91163" name="Line 27"/>
          <p:cNvSpPr>
            <a:spLocks noChangeShapeType="1"/>
          </p:cNvSpPr>
          <p:nvPr/>
        </p:nvSpPr>
        <p:spPr bwMode="auto">
          <a:xfrm flipV="1">
            <a:off x="6548438" y="2713038"/>
            <a:ext cx="3683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>
            <a:off x="6616700" y="3014663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 flipV="1">
            <a:off x="7065964" y="2400300"/>
            <a:ext cx="3175" cy="122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7569201" y="2833688"/>
            <a:ext cx="919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AMINO ACID</a:t>
            </a:r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7572376" y="3003551"/>
            <a:ext cx="9191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ACTIVATION</a:t>
            </a:r>
          </a:p>
        </p:txBody>
      </p:sp>
      <p:sp>
        <p:nvSpPr>
          <p:cNvPr id="91168" name="Text Box 32"/>
          <p:cNvSpPr txBox="1">
            <a:spLocks noChangeArrowheads="1"/>
          </p:cNvSpPr>
          <p:nvPr/>
        </p:nvSpPr>
        <p:spPr bwMode="auto">
          <a:xfrm>
            <a:off x="6202363" y="2541588"/>
            <a:ext cx="48736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Amino</a:t>
            </a:r>
            <a:br>
              <a:rPr lang="en-US" sz="1200" b="1"/>
            </a:br>
            <a:r>
              <a:rPr lang="en-US" sz="1200" b="1"/>
              <a:t>acid</a:t>
            </a:r>
          </a:p>
        </p:txBody>
      </p:sp>
      <p:sp>
        <p:nvSpPr>
          <p:cNvPr id="91169" name="Text Box 33"/>
          <p:cNvSpPr txBox="1">
            <a:spLocks noChangeArrowheads="1"/>
          </p:cNvSpPr>
          <p:nvPr/>
        </p:nvSpPr>
        <p:spPr bwMode="auto">
          <a:xfrm>
            <a:off x="6215064" y="2944813"/>
            <a:ext cx="3889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tRNA</a:t>
            </a:r>
          </a:p>
        </p:txBody>
      </p:sp>
      <p:sp>
        <p:nvSpPr>
          <p:cNvPr id="91170" name="Line 34"/>
          <p:cNvSpPr>
            <a:spLocks noChangeShapeType="1"/>
          </p:cNvSpPr>
          <p:nvPr/>
        </p:nvSpPr>
        <p:spPr bwMode="auto">
          <a:xfrm>
            <a:off x="5443538" y="3517900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71" name="Line 35"/>
          <p:cNvSpPr>
            <a:spLocks noChangeShapeType="1"/>
          </p:cNvSpPr>
          <p:nvPr/>
        </p:nvSpPr>
        <p:spPr bwMode="auto">
          <a:xfrm flipH="1">
            <a:off x="5981701" y="3687763"/>
            <a:ext cx="17463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72" name="Line 36"/>
          <p:cNvSpPr>
            <a:spLocks noChangeShapeType="1"/>
          </p:cNvSpPr>
          <p:nvPr/>
        </p:nvSpPr>
        <p:spPr bwMode="auto">
          <a:xfrm>
            <a:off x="6367464" y="3979863"/>
            <a:ext cx="236537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73" name="Text Box 37"/>
          <p:cNvSpPr txBox="1">
            <a:spLocks noChangeArrowheads="1"/>
          </p:cNvSpPr>
          <p:nvPr/>
        </p:nvSpPr>
        <p:spPr bwMode="auto">
          <a:xfrm rot="-2807254">
            <a:off x="5231607" y="3752057"/>
            <a:ext cx="3571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700" b="1"/>
              <a:t>5</a:t>
            </a:r>
            <a:r>
              <a:rPr lang="en-US" sz="700" b="1">
                <a:sym typeface="Symbol" pitchFamily="18" charset="2"/>
              </a:rPr>
              <a:t> Cap</a:t>
            </a:r>
            <a:endParaRPr lang="en-US" sz="700" b="1"/>
          </a:p>
        </p:txBody>
      </p:sp>
      <p:sp>
        <p:nvSpPr>
          <p:cNvPr id="91174" name="Text Box 38"/>
          <p:cNvSpPr txBox="1">
            <a:spLocks noChangeArrowheads="1"/>
          </p:cNvSpPr>
          <p:nvPr/>
        </p:nvSpPr>
        <p:spPr bwMode="auto">
          <a:xfrm rot="-2588967">
            <a:off x="8553450" y="4008438"/>
            <a:ext cx="3492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700" b="1"/>
              <a:t>Poly-A</a:t>
            </a:r>
          </a:p>
        </p:txBody>
      </p:sp>
      <p:sp>
        <p:nvSpPr>
          <p:cNvPr id="91175" name="Text Box 39"/>
          <p:cNvSpPr txBox="1">
            <a:spLocks noChangeArrowheads="1"/>
          </p:cNvSpPr>
          <p:nvPr/>
        </p:nvSpPr>
        <p:spPr bwMode="auto">
          <a:xfrm>
            <a:off x="8775700" y="3819525"/>
            <a:ext cx="1349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/>
              <a:t>3</a:t>
            </a:r>
            <a:r>
              <a:rPr lang="en-US" sz="800" b="1">
                <a:sym typeface="Symbol" pitchFamily="18" charset="2"/>
              </a:rPr>
              <a:t></a:t>
            </a:r>
            <a:endParaRPr lang="en-US" sz="800" b="1"/>
          </a:p>
        </p:txBody>
      </p:sp>
      <p:sp>
        <p:nvSpPr>
          <p:cNvPr id="91176" name="Text Box 40"/>
          <p:cNvSpPr txBox="1">
            <a:spLocks noChangeArrowheads="1"/>
          </p:cNvSpPr>
          <p:nvPr/>
        </p:nvSpPr>
        <p:spPr bwMode="auto">
          <a:xfrm>
            <a:off x="5653089" y="3344864"/>
            <a:ext cx="9175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Growing</a:t>
            </a:r>
            <a:br>
              <a:rPr lang="en-US" sz="1200" b="1"/>
            </a:br>
            <a:r>
              <a:rPr lang="en-US" sz="1200" b="1"/>
              <a:t>polypeptide</a:t>
            </a:r>
          </a:p>
        </p:txBody>
      </p:sp>
      <p:sp>
        <p:nvSpPr>
          <p:cNvPr id="91177" name="Text Box 41"/>
          <p:cNvSpPr txBox="1">
            <a:spLocks noChangeArrowheads="1"/>
          </p:cNvSpPr>
          <p:nvPr/>
        </p:nvSpPr>
        <p:spPr bwMode="auto">
          <a:xfrm>
            <a:off x="4940300" y="3452813"/>
            <a:ext cx="50323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mRNA</a:t>
            </a:r>
          </a:p>
        </p:txBody>
      </p:sp>
      <p:sp>
        <p:nvSpPr>
          <p:cNvPr id="91178" name="Text Box 42"/>
          <p:cNvSpPr txBox="1">
            <a:spLocks noChangeArrowheads="1"/>
          </p:cNvSpPr>
          <p:nvPr/>
        </p:nvSpPr>
        <p:spPr bwMode="auto">
          <a:xfrm>
            <a:off x="6618289" y="4008438"/>
            <a:ext cx="788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Aminoacyl</a:t>
            </a:r>
            <a:br>
              <a:rPr lang="en-US" sz="1200" b="1"/>
            </a:br>
            <a:r>
              <a:rPr lang="en-US" sz="1200" b="1"/>
              <a:t>(charged)</a:t>
            </a:r>
            <a:br>
              <a:rPr lang="en-US" sz="1200" b="1"/>
            </a:br>
            <a:r>
              <a:rPr lang="en-US" sz="1200" b="1"/>
              <a:t>tRNA</a:t>
            </a:r>
          </a:p>
        </p:txBody>
      </p:sp>
      <p:sp>
        <p:nvSpPr>
          <p:cNvPr id="91179" name="Text Box 43"/>
          <p:cNvSpPr txBox="1">
            <a:spLocks noChangeArrowheads="1"/>
          </p:cNvSpPr>
          <p:nvPr/>
        </p:nvSpPr>
        <p:spPr bwMode="auto">
          <a:xfrm>
            <a:off x="6931026" y="5562601"/>
            <a:ext cx="7921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Anticodon</a:t>
            </a:r>
          </a:p>
        </p:txBody>
      </p:sp>
      <p:sp>
        <p:nvSpPr>
          <p:cNvPr id="91180" name="Line 44"/>
          <p:cNvSpPr>
            <a:spLocks noChangeShapeType="1"/>
          </p:cNvSpPr>
          <p:nvPr/>
        </p:nvSpPr>
        <p:spPr bwMode="auto">
          <a:xfrm>
            <a:off x="6523038" y="5478464"/>
            <a:ext cx="385762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81" name="Text Box 45"/>
          <p:cNvSpPr txBox="1">
            <a:spLocks noChangeArrowheads="1"/>
          </p:cNvSpPr>
          <p:nvPr/>
        </p:nvSpPr>
        <p:spPr bwMode="auto">
          <a:xfrm>
            <a:off x="4416425" y="4286250"/>
            <a:ext cx="7874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Ribosomal</a:t>
            </a:r>
          </a:p>
        </p:txBody>
      </p:sp>
      <p:sp>
        <p:nvSpPr>
          <p:cNvPr id="91182" name="Text Box 46"/>
          <p:cNvSpPr txBox="1">
            <a:spLocks noChangeArrowheads="1"/>
          </p:cNvSpPr>
          <p:nvPr/>
        </p:nvSpPr>
        <p:spPr bwMode="auto">
          <a:xfrm>
            <a:off x="4495800" y="4449764"/>
            <a:ext cx="6350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subunits</a:t>
            </a:r>
          </a:p>
        </p:txBody>
      </p:sp>
      <p:sp>
        <p:nvSpPr>
          <p:cNvPr id="91183" name="Line 47"/>
          <p:cNvSpPr>
            <a:spLocks noChangeShapeType="1"/>
          </p:cNvSpPr>
          <p:nvPr/>
        </p:nvSpPr>
        <p:spPr bwMode="auto">
          <a:xfrm>
            <a:off x="4584701" y="3962400"/>
            <a:ext cx="119063" cy="312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84" name="Line 48"/>
          <p:cNvSpPr>
            <a:spLocks noChangeShapeType="1"/>
          </p:cNvSpPr>
          <p:nvPr/>
        </p:nvSpPr>
        <p:spPr bwMode="auto">
          <a:xfrm flipH="1">
            <a:off x="4376738" y="4602164"/>
            <a:ext cx="233362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85" name="Text Box 49"/>
          <p:cNvSpPr txBox="1">
            <a:spLocks noChangeArrowheads="1"/>
          </p:cNvSpPr>
          <p:nvPr/>
        </p:nvSpPr>
        <p:spPr bwMode="auto">
          <a:xfrm>
            <a:off x="4283075" y="3930650"/>
            <a:ext cx="1143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1186" name="Text Box 50"/>
          <p:cNvSpPr txBox="1">
            <a:spLocks noChangeArrowheads="1"/>
          </p:cNvSpPr>
          <p:nvPr/>
        </p:nvSpPr>
        <p:spPr bwMode="auto">
          <a:xfrm>
            <a:off x="6248400" y="5443539"/>
            <a:ext cx="1143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1187" name="Text Box 51"/>
          <p:cNvSpPr txBox="1">
            <a:spLocks noChangeArrowheads="1"/>
          </p:cNvSpPr>
          <p:nvPr/>
        </p:nvSpPr>
        <p:spPr bwMode="auto">
          <a:xfrm>
            <a:off x="5702300" y="5446714"/>
            <a:ext cx="1143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1188" name="Text Box 52"/>
          <p:cNvSpPr txBox="1">
            <a:spLocks noChangeArrowheads="1"/>
          </p:cNvSpPr>
          <p:nvPr/>
        </p:nvSpPr>
        <p:spPr bwMode="auto">
          <a:xfrm>
            <a:off x="7246939" y="5260976"/>
            <a:ext cx="110807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TRANSLATION</a:t>
            </a:r>
          </a:p>
        </p:txBody>
      </p:sp>
      <p:sp>
        <p:nvSpPr>
          <p:cNvPr id="91189" name="Text Box 53"/>
          <p:cNvSpPr txBox="1">
            <a:spLocks noChangeArrowheads="1"/>
          </p:cNvSpPr>
          <p:nvPr/>
        </p:nvSpPr>
        <p:spPr bwMode="auto">
          <a:xfrm rot="-1159908">
            <a:off x="3275014" y="4806950"/>
            <a:ext cx="3571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700" b="1"/>
              <a:t>5</a:t>
            </a:r>
            <a:r>
              <a:rPr lang="en-US" sz="700" b="1">
                <a:sym typeface="Symbol" pitchFamily="18" charset="2"/>
              </a:rPr>
              <a:t> Cap</a:t>
            </a:r>
            <a:endParaRPr lang="en-US" sz="700" b="1"/>
          </a:p>
        </p:txBody>
      </p:sp>
      <p:sp>
        <p:nvSpPr>
          <p:cNvPr id="91190" name="Text Box 54"/>
          <p:cNvSpPr txBox="1">
            <a:spLocks noChangeArrowheads="1"/>
          </p:cNvSpPr>
          <p:nvPr/>
        </p:nvSpPr>
        <p:spPr bwMode="auto">
          <a:xfrm>
            <a:off x="3262314" y="2976563"/>
            <a:ext cx="99853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CYTOPLASM</a:t>
            </a:r>
          </a:p>
        </p:txBody>
      </p:sp>
      <p:sp>
        <p:nvSpPr>
          <p:cNvPr id="91191" name="Text Box 55"/>
          <p:cNvSpPr txBox="1">
            <a:spLocks noChangeArrowheads="1"/>
          </p:cNvSpPr>
          <p:nvPr/>
        </p:nvSpPr>
        <p:spPr bwMode="auto">
          <a:xfrm>
            <a:off x="4130675" y="4114800"/>
            <a:ext cx="1143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1192" name="Text Box 56"/>
          <p:cNvSpPr txBox="1">
            <a:spLocks noChangeArrowheads="1"/>
          </p:cNvSpPr>
          <p:nvPr/>
        </p:nvSpPr>
        <p:spPr bwMode="auto">
          <a:xfrm>
            <a:off x="3956050" y="4276725"/>
            <a:ext cx="1143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1193" name="Text Box 57"/>
          <p:cNvSpPr txBox="1">
            <a:spLocks noChangeArrowheads="1"/>
          </p:cNvSpPr>
          <p:nvPr/>
        </p:nvSpPr>
        <p:spPr bwMode="auto">
          <a:xfrm>
            <a:off x="6035676" y="5922963"/>
            <a:ext cx="792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Codon</a:t>
            </a:r>
          </a:p>
        </p:txBody>
      </p:sp>
      <p:sp>
        <p:nvSpPr>
          <p:cNvPr id="91194" name="Text Box 58"/>
          <p:cNvSpPr txBox="1">
            <a:spLocks noChangeArrowheads="1"/>
          </p:cNvSpPr>
          <p:nvPr/>
        </p:nvSpPr>
        <p:spPr bwMode="auto">
          <a:xfrm>
            <a:off x="5527676" y="6221413"/>
            <a:ext cx="792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Ribosome</a:t>
            </a:r>
          </a:p>
        </p:txBody>
      </p:sp>
      <p:sp>
        <p:nvSpPr>
          <p:cNvPr id="91195" name="AutoShape 59"/>
          <p:cNvSpPr>
            <a:spLocks/>
          </p:cNvSpPr>
          <p:nvPr/>
        </p:nvSpPr>
        <p:spPr bwMode="auto">
          <a:xfrm rot="-5400000">
            <a:off x="6261101" y="5737226"/>
            <a:ext cx="73025" cy="276225"/>
          </a:xfrm>
          <a:prstGeom prst="leftBrace">
            <a:avLst>
              <a:gd name="adj1" fmla="val 3152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96" name="Text Box 60"/>
          <p:cNvSpPr txBox="1">
            <a:spLocks noChangeArrowheads="1"/>
          </p:cNvSpPr>
          <p:nvPr/>
        </p:nvSpPr>
        <p:spPr bwMode="auto">
          <a:xfrm>
            <a:off x="3252789" y="1177925"/>
            <a:ext cx="13493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/>
              <a:t>5</a:t>
            </a:r>
            <a:r>
              <a:rPr lang="en-US" sz="800" b="1">
                <a:sym typeface="Symbol" pitchFamily="18" charset="2"/>
              </a:rPr>
              <a:t></a:t>
            </a:r>
            <a:endParaRPr lang="en-US" sz="800" b="1"/>
          </a:p>
        </p:txBody>
      </p:sp>
      <p:sp>
        <p:nvSpPr>
          <p:cNvPr id="91197" name="Text Box 61"/>
          <p:cNvSpPr txBox="1">
            <a:spLocks noChangeArrowheads="1"/>
          </p:cNvSpPr>
          <p:nvPr/>
        </p:nvSpPr>
        <p:spPr bwMode="auto">
          <a:xfrm>
            <a:off x="5399089" y="688975"/>
            <a:ext cx="13493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/>
              <a:t>3</a:t>
            </a:r>
            <a:r>
              <a:rPr lang="en-US" sz="800" b="1">
                <a:sym typeface="Symbol" pitchFamily="18" charset="2"/>
              </a:rPr>
              <a:t></a:t>
            </a:r>
            <a:endParaRPr lang="en-US" sz="8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057400" y="1370013"/>
            <a:ext cx="8382000" cy="265303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50838" indent="-3508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</a:rPr>
              <a:t>In summary</a:t>
            </a:r>
            <a:r>
              <a:rPr lang="en-US" sz="3200" dirty="0"/>
              <a:t>, a gene can be defined as a region of DNA that can be expressed to produce a final functional product, either a polypeptide or an RNA molecule</a:t>
            </a:r>
          </a:p>
          <a:p>
            <a:pPr marL="350838" indent="-3508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17.UN02</a:t>
            </a:r>
          </a:p>
        </p:txBody>
      </p:sp>
      <p:pic>
        <p:nvPicPr>
          <p:cNvPr id="93187" name="Picture 3" descr="17_UN02Summary_C2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4" y="1779589"/>
            <a:ext cx="854868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5400676" y="1779588"/>
            <a:ext cx="2066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Transcription unit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5645151" y="4330700"/>
            <a:ext cx="2066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RNA polymerase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2206625" y="2552700"/>
            <a:ext cx="11445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Promoter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2825751" y="4594225"/>
            <a:ext cx="1965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RNA transcript</a:t>
            </a: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2928938" y="2862264"/>
            <a:ext cx="0" cy="541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 flipH="1">
            <a:off x="3598863" y="3995738"/>
            <a:ext cx="457200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1857376" y="3241676"/>
            <a:ext cx="263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3186114" y="3886201"/>
            <a:ext cx="263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1854201" y="3516314"/>
            <a:ext cx="263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7058026" y="3313114"/>
            <a:ext cx="263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9050338" y="3657601"/>
            <a:ext cx="0" cy="322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10121901" y="3244851"/>
            <a:ext cx="263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10120314" y="3522664"/>
            <a:ext cx="263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8194676" y="3959225"/>
            <a:ext cx="20669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Template strand</a:t>
            </a:r>
            <a:br>
              <a:rPr lang="en-US" sz="2000" b="1"/>
            </a:br>
            <a:r>
              <a:rPr lang="en-US" sz="2000" b="1"/>
              <a:t>of DNA</a:t>
            </a:r>
          </a:p>
        </p:txBody>
      </p:sp>
      <p:sp>
        <p:nvSpPr>
          <p:cNvPr id="93202" name="AutoShape 18"/>
          <p:cNvSpPr>
            <a:spLocks/>
          </p:cNvSpPr>
          <p:nvPr/>
        </p:nvSpPr>
        <p:spPr bwMode="auto">
          <a:xfrm rot="-5400000">
            <a:off x="6254750" y="-611187"/>
            <a:ext cx="381000" cy="5842000"/>
          </a:xfrm>
          <a:prstGeom prst="rightBrace">
            <a:avLst>
              <a:gd name="adj1" fmla="val 12777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 flipV="1">
            <a:off x="3524250" y="24955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 flipV="1">
            <a:off x="9366250" y="2495550"/>
            <a:ext cx="0" cy="857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17.23</a:t>
            </a:r>
          </a:p>
        </p:txBody>
      </p:sp>
      <p:pic>
        <p:nvPicPr>
          <p:cNvPr id="74755" name="Picture 3" descr="17_23MoleBasisSickle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4" y="1230314"/>
            <a:ext cx="8548687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047876" y="1384300"/>
            <a:ext cx="268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Wild-type hemoglobin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346326" y="1885950"/>
            <a:ext cx="35401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Wild-type hemoglobin DNA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296026" y="22098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5610226" y="25400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5616576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984376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1984376" y="25273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9940926" y="25273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9979026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6327776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6296026" y="25336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9947276" y="22034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5616576" y="22098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1997076" y="22098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2543176" y="3460750"/>
            <a:ext cx="141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mRNA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3835400" y="2524125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4219575" y="2519363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3451225" y="25177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3459164" y="2192338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3852864" y="2193925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4237039" y="2197100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3784600" y="3775075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000" b="1"/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4181475" y="3776663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000" b="1"/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3413125" y="37750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000" b="1"/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6645276" y="3460750"/>
            <a:ext cx="141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mRNA</a:t>
            </a: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2828926" y="4699000"/>
            <a:ext cx="2378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Normal hemoglobin</a:t>
            </a:r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3698875" y="5089525"/>
            <a:ext cx="5413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Glu</a:t>
            </a:r>
            <a:endParaRPr lang="en-US" sz="2000" b="1"/>
          </a:p>
        </p:txBody>
      </p:sp>
      <p:sp>
        <p:nvSpPr>
          <p:cNvPr id="74783" name="Text Box 31"/>
          <p:cNvSpPr txBox="1">
            <a:spLocks noChangeArrowheads="1"/>
          </p:cNvSpPr>
          <p:nvPr/>
        </p:nvSpPr>
        <p:spPr bwMode="auto">
          <a:xfrm>
            <a:off x="6759576" y="4699000"/>
            <a:ext cx="2771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Sickle-cell hemoglobin</a:t>
            </a:r>
          </a:p>
        </p:txBody>
      </p:sp>
      <p:sp>
        <p:nvSpPr>
          <p:cNvPr id="74784" name="Text Box 32"/>
          <p:cNvSpPr txBox="1">
            <a:spLocks noChangeArrowheads="1"/>
          </p:cNvSpPr>
          <p:nvPr/>
        </p:nvSpPr>
        <p:spPr bwMode="auto">
          <a:xfrm>
            <a:off x="8023225" y="5087938"/>
            <a:ext cx="5413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Val</a:t>
            </a:r>
          </a:p>
        </p:txBody>
      </p:sp>
      <p:sp>
        <p:nvSpPr>
          <p:cNvPr id="74785" name="Text Box 33"/>
          <p:cNvSpPr txBox="1">
            <a:spLocks noChangeArrowheads="1"/>
          </p:cNvSpPr>
          <p:nvPr/>
        </p:nvSpPr>
        <p:spPr bwMode="auto">
          <a:xfrm>
            <a:off x="8115300" y="2193925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A</a:t>
            </a:r>
          </a:p>
        </p:txBody>
      </p:sp>
      <p:sp>
        <p:nvSpPr>
          <p:cNvPr id="74786" name="Text Box 34"/>
          <p:cNvSpPr txBox="1">
            <a:spLocks noChangeArrowheads="1"/>
          </p:cNvSpPr>
          <p:nvPr/>
        </p:nvSpPr>
        <p:spPr bwMode="auto">
          <a:xfrm>
            <a:off x="8483600" y="2525713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4787" name="Text Box 35"/>
          <p:cNvSpPr txBox="1">
            <a:spLocks noChangeArrowheads="1"/>
          </p:cNvSpPr>
          <p:nvPr/>
        </p:nvSpPr>
        <p:spPr bwMode="auto">
          <a:xfrm>
            <a:off x="8491539" y="3778250"/>
            <a:ext cx="1984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4788" name="Text Box 36"/>
          <p:cNvSpPr txBox="1">
            <a:spLocks noChangeArrowheads="1"/>
          </p:cNvSpPr>
          <p:nvPr/>
        </p:nvSpPr>
        <p:spPr bwMode="auto">
          <a:xfrm>
            <a:off x="8105775" y="3771900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U</a:t>
            </a:r>
          </a:p>
        </p:txBody>
      </p:sp>
      <p:sp>
        <p:nvSpPr>
          <p:cNvPr id="74789" name="Text Box 37"/>
          <p:cNvSpPr txBox="1">
            <a:spLocks noChangeArrowheads="1"/>
          </p:cNvSpPr>
          <p:nvPr/>
        </p:nvSpPr>
        <p:spPr bwMode="auto">
          <a:xfrm>
            <a:off x="7715250" y="37750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74790" name="Text Box 38"/>
          <p:cNvSpPr txBox="1">
            <a:spLocks noChangeArrowheads="1"/>
          </p:cNvSpPr>
          <p:nvPr/>
        </p:nvSpPr>
        <p:spPr bwMode="auto">
          <a:xfrm>
            <a:off x="7731125" y="25177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74791" name="Text Box 39"/>
          <p:cNvSpPr txBox="1">
            <a:spLocks noChangeArrowheads="1"/>
          </p:cNvSpPr>
          <p:nvPr/>
        </p:nvSpPr>
        <p:spPr bwMode="auto">
          <a:xfrm>
            <a:off x="8504239" y="2197100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000" b="1"/>
          </a:p>
        </p:txBody>
      </p:sp>
      <p:sp>
        <p:nvSpPr>
          <p:cNvPr id="74792" name="Text Box 40"/>
          <p:cNvSpPr txBox="1">
            <a:spLocks noChangeArrowheads="1"/>
          </p:cNvSpPr>
          <p:nvPr/>
        </p:nvSpPr>
        <p:spPr bwMode="auto">
          <a:xfrm>
            <a:off x="8123239" y="2514600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T</a:t>
            </a:r>
            <a:endParaRPr lang="en-US" sz="2000" b="1"/>
          </a:p>
        </p:txBody>
      </p:sp>
      <p:sp>
        <p:nvSpPr>
          <p:cNvPr id="74793" name="Text Box 41"/>
          <p:cNvSpPr txBox="1">
            <a:spLocks noChangeArrowheads="1"/>
          </p:cNvSpPr>
          <p:nvPr/>
        </p:nvSpPr>
        <p:spPr bwMode="auto">
          <a:xfrm>
            <a:off x="6340476" y="1384300"/>
            <a:ext cx="268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Sickle-cell hemoglobin</a:t>
            </a:r>
          </a:p>
        </p:txBody>
      </p:sp>
      <p:sp>
        <p:nvSpPr>
          <p:cNvPr id="74794" name="Text Box 42"/>
          <p:cNvSpPr txBox="1">
            <a:spLocks noChangeArrowheads="1"/>
          </p:cNvSpPr>
          <p:nvPr/>
        </p:nvSpPr>
        <p:spPr bwMode="auto">
          <a:xfrm>
            <a:off x="6696076" y="1879600"/>
            <a:ext cx="29940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Mutant hemoglobin DNA</a:t>
            </a:r>
          </a:p>
        </p:txBody>
      </p:sp>
      <p:sp>
        <p:nvSpPr>
          <p:cNvPr id="74795" name="Text Box 43"/>
          <p:cNvSpPr txBox="1">
            <a:spLocks noChangeArrowheads="1"/>
          </p:cNvSpPr>
          <p:nvPr/>
        </p:nvSpPr>
        <p:spPr bwMode="auto">
          <a:xfrm>
            <a:off x="7739064" y="2192338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17.UN03</a:t>
            </a:r>
          </a:p>
        </p:txBody>
      </p:sp>
      <p:pic>
        <p:nvPicPr>
          <p:cNvPr id="94211" name="Picture 3" descr="17_UN03Summary_C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351" y="2133600"/>
            <a:ext cx="4303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022726" y="2654300"/>
            <a:ext cx="15462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Pre-mRNA</a:t>
            </a:r>
            <a:endParaRPr lang="en-US" sz="2200" b="1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689476" y="4235450"/>
            <a:ext cx="15462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  <a:endParaRPr lang="en-US" sz="2200" b="1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721476" y="3219450"/>
            <a:ext cx="1533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Poly-A tail</a:t>
            </a:r>
            <a:endParaRPr lang="en-US" sz="2200" b="1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168776" y="3219450"/>
            <a:ext cx="923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5</a:t>
            </a:r>
            <a:r>
              <a:rPr lang="en-US" b="1">
                <a:sym typeface="Symbol" pitchFamily="18" charset="2"/>
              </a:rPr>
              <a:t> Cap</a:t>
            </a:r>
            <a:endParaRPr lang="en-US" sz="2200" b="1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7353300" y="3606800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4635500" y="3613150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7353300" y="3613150"/>
            <a:ext cx="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17.UN04</a:t>
            </a:r>
          </a:p>
        </p:txBody>
      </p:sp>
      <p:pic>
        <p:nvPicPr>
          <p:cNvPr id="95235" name="Picture 3" descr="17_UN04Summary_C4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425" y="434975"/>
            <a:ext cx="488315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978276" y="1631950"/>
            <a:ext cx="8985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tRNA</a:t>
            </a: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H="1" flipV="1">
            <a:off x="4324350" y="2019300"/>
            <a:ext cx="95250" cy="641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6410326" y="762000"/>
            <a:ext cx="1838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Polypeptide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6880226" y="1530350"/>
            <a:ext cx="974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Amino</a:t>
            </a:r>
            <a:br>
              <a:rPr lang="en-US" b="1"/>
            </a:br>
            <a:r>
              <a:rPr lang="en-US" b="1"/>
              <a:t>acid</a:t>
            </a: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H="1" flipV="1">
            <a:off x="7258050" y="2278064"/>
            <a:ext cx="488950" cy="36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5178426" y="415925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6191251" y="415925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7527926" y="4273550"/>
            <a:ext cx="974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Anti-</a:t>
            </a:r>
            <a:br>
              <a:rPr lang="en-US" b="1"/>
            </a:br>
            <a:r>
              <a:rPr lang="en-US" b="1"/>
              <a:t>codon</a:t>
            </a:r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 flipH="1" flipV="1">
            <a:off x="6794500" y="4354514"/>
            <a:ext cx="723900" cy="96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6121400" y="946150"/>
            <a:ext cx="25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3800476" y="5816600"/>
            <a:ext cx="14319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Ribosome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7254876" y="5651500"/>
            <a:ext cx="1076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 flipH="1">
            <a:off x="5308600" y="5749925"/>
            <a:ext cx="47625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>
            <a:off x="7718425" y="5248275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AutoShape 18"/>
          <p:cNvSpPr>
            <a:spLocks/>
          </p:cNvSpPr>
          <p:nvPr/>
        </p:nvSpPr>
        <p:spPr bwMode="auto">
          <a:xfrm rot="5400000">
            <a:off x="6313488" y="4851401"/>
            <a:ext cx="180975" cy="615950"/>
          </a:xfrm>
          <a:prstGeom prst="rightBrace">
            <a:avLst>
              <a:gd name="adj1" fmla="val 2836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5927726" y="5235575"/>
            <a:ext cx="1076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Codon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057400" y="1373189"/>
            <a:ext cx="8534400" cy="31331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50838" indent="-3508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Point mutations </a:t>
            </a:r>
            <a:r>
              <a:rPr lang="en-US" sz="3200" dirty="0"/>
              <a:t>within a gene can be divided into two general categories</a:t>
            </a:r>
          </a:p>
          <a:p>
            <a:pPr marL="977900" lvl="1" indent="-3048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rgbClr val="C00000"/>
                </a:solidFill>
              </a:rPr>
              <a:t>Nucleotide-pair substitutions</a:t>
            </a:r>
          </a:p>
          <a:p>
            <a:pPr marL="977900" lvl="1" indent="-3048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rgbClr val="00B050"/>
                </a:solidFill>
              </a:rPr>
              <a:t>One or more nucleotide-pair insertions or deletions</a:t>
            </a:r>
          </a:p>
          <a:p>
            <a:pPr marL="350838" indent="-350838">
              <a:spcBef>
                <a:spcPct val="20000"/>
              </a:spcBef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057400" y="685801"/>
            <a:ext cx="8153400" cy="553382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50838" indent="-350838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B050"/>
                </a:solidFill>
              </a:rPr>
              <a:t>A </a:t>
            </a:r>
            <a:r>
              <a:rPr lang="en-US" sz="3200" b="1" dirty="0">
                <a:solidFill>
                  <a:srgbClr val="00B050"/>
                </a:solidFill>
              </a:rPr>
              <a:t>nucleotide-pair substitution </a:t>
            </a:r>
            <a:r>
              <a:rPr lang="en-US" sz="3200" dirty="0"/>
              <a:t>replaces one nucleotide and its partner with another pair of nucleotides</a:t>
            </a:r>
          </a:p>
          <a:p>
            <a:pPr marL="350838" indent="-350838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B050"/>
                </a:solidFill>
              </a:rPr>
              <a:t>Silent mutations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have no effect on the amino acid produced by a </a:t>
            </a:r>
            <a:r>
              <a:rPr lang="en-US" sz="3200" dirty="0" err="1"/>
              <a:t>codon</a:t>
            </a:r>
            <a:r>
              <a:rPr lang="en-US" sz="3200" dirty="0"/>
              <a:t> because of redundancy in the genetic code</a:t>
            </a:r>
          </a:p>
          <a:p>
            <a:pPr marL="350838" indent="-350838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err="1">
                <a:solidFill>
                  <a:srgbClr val="00B050"/>
                </a:solidFill>
              </a:rPr>
              <a:t>Missense</a:t>
            </a:r>
            <a:r>
              <a:rPr lang="en-US" sz="3200" b="1" dirty="0">
                <a:solidFill>
                  <a:srgbClr val="00B050"/>
                </a:solidFill>
              </a:rPr>
              <a:t> mutations </a:t>
            </a:r>
            <a:r>
              <a:rPr lang="en-US" sz="3200" dirty="0"/>
              <a:t>still code for an amino acid, but not the correct amino acid</a:t>
            </a:r>
          </a:p>
          <a:p>
            <a:pPr marL="350838" indent="-350838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B050"/>
                </a:solidFill>
              </a:rPr>
              <a:t>Nonsense mutations </a:t>
            </a:r>
            <a:r>
              <a:rPr lang="en-US" sz="3200" dirty="0"/>
              <a:t>change an amino acid </a:t>
            </a:r>
            <a:r>
              <a:rPr lang="en-US" sz="3200" dirty="0" err="1"/>
              <a:t>codon</a:t>
            </a:r>
            <a:r>
              <a:rPr lang="en-US" sz="3200" dirty="0"/>
              <a:t> into a stop </a:t>
            </a:r>
            <a:r>
              <a:rPr lang="en-US" sz="3200" dirty="0" err="1"/>
              <a:t>codon</a:t>
            </a:r>
            <a:r>
              <a:rPr lang="en-US" sz="3200" dirty="0"/>
              <a:t>, nearly always leading to a nonfunctional protein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17.24a</a:t>
            </a:r>
          </a:p>
        </p:txBody>
      </p:sp>
      <p:pic>
        <p:nvPicPr>
          <p:cNvPr id="77827" name="Picture 3" descr="17_24aPointMutationTyp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4" y="736601"/>
            <a:ext cx="8548687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970089" y="800100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Wild type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866901" y="1314451"/>
            <a:ext cx="2276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675064" y="2039939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b="1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392614" y="164782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3643313" y="2378076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Protein</a:t>
            </a:r>
            <a:endParaRPr lang="en-US" sz="2200" b="1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3135313" y="2787651"/>
            <a:ext cx="11541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Amino end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8805863" y="2495551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Stop</a:t>
            </a:r>
            <a:endParaRPr lang="en-US" sz="2200" b="1"/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8799514" y="2787651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Carboxyl end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4391025" y="1349376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 flipH="1">
            <a:off x="4400550" y="2559050"/>
            <a:ext cx="2349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8515350" y="2559050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AutoShape 15"/>
          <p:cNvSpPr>
            <a:spLocks/>
          </p:cNvSpPr>
          <p:nvPr/>
        </p:nvSpPr>
        <p:spPr bwMode="auto">
          <a:xfrm rot="5400000">
            <a:off x="8963025" y="199072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9553575" y="1647826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9553575" y="2058989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9555164" y="134937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4910138" y="23971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5910263" y="2403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6880225" y="2403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77846" name="Text Box 22"/>
          <p:cNvSpPr txBox="1">
            <a:spLocks noChangeArrowheads="1"/>
          </p:cNvSpPr>
          <p:nvPr/>
        </p:nvSpPr>
        <p:spPr bwMode="auto">
          <a:xfrm>
            <a:off x="7902575" y="24098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6897688" y="3762375"/>
            <a:ext cx="19097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A instead of G</a:t>
            </a:r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1954214" y="3295650"/>
            <a:ext cx="63912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(a) Nucleotide-pair substitution: silent</a:t>
            </a:r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>
            <a:off x="7702550" y="4051300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Line 26"/>
          <p:cNvSpPr>
            <a:spLocks noChangeShapeType="1"/>
          </p:cNvSpPr>
          <p:nvPr/>
        </p:nvSpPr>
        <p:spPr bwMode="auto">
          <a:xfrm>
            <a:off x="7708900" y="5124450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Text Box 27"/>
          <p:cNvSpPr txBox="1">
            <a:spLocks noChangeArrowheads="1"/>
          </p:cNvSpPr>
          <p:nvPr/>
        </p:nvSpPr>
        <p:spPr bwMode="auto">
          <a:xfrm>
            <a:off x="8069263" y="5661026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Stop</a:t>
            </a:r>
            <a:endParaRPr lang="en-US" sz="2200" b="1"/>
          </a:p>
        </p:txBody>
      </p:sp>
      <p:sp>
        <p:nvSpPr>
          <p:cNvPr id="77852" name="AutoShape 28"/>
          <p:cNvSpPr>
            <a:spLocks/>
          </p:cNvSpPr>
          <p:nvPr/>
        </p:nvSpPr>
        <p:spPr bwMode="auto">
          <a:xfrm rot="5400000">
            <a:off x="8226425" y="515620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3" name="Text Box 29"/>
          <p:cNvSpPr txBox="1">
            <a:spLocks noChangeArrowheads="1"/>
          </p:cNvSpPr>
          <p:nvPr/>
        </p:nvSpPr>
        <p:spPr bwMode="auto">
          <a:xfrm>
            <a:off x="4192588" y="55721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77854" name="Text Box 30"/>
          <p:cNvSpPr txBox="1">
            <a:spLocks noChangeArrowheads="1"/>
          </p:cNvSpPr>
          <p:nvPr/>
        </p:nvSpPr>
        <p:spPr bwMode="auto">
          <a:xfrm>
            <a:off x="5192713" y="5578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6162675" y="5578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77856" name="Text Box 32"/>
          <p:cNvSpPr txBox="1">
            <a:spLocks noChangeArrowheads="1"/>
          </p:cNvSpPr>
          <p:nvPr/>
        </p:nvSpPr>
        <p:spPr bwMode="auto">
          <a:xfrm>
            <a:off x="7185025" y="55848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77857" name="Text Box 33"/>
          <p:cNvSpPr txBox="1">
            <a:spLocks noChangeArrowheads="1"/>
          </p:cNvSpPr>
          <p:nvPr/>
        </p:nvSpPr>
        <p:spPr bwMode="auto">
          <a:xfrm>
            <a:off x="6891338" y="4854575"/>
            <a:ext cx="19097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U instead of C</a:t>
            </a:r>
          </a:p>
        </p:txBody>
      </p:sp>
      <p:sp>
        <p:nvSpPr>
          <p:cNvPr id="77858" name="Text Box 34"/>
          <p:cNvSpPr txBox="1">
            <a:spLocks noChangeArrowheads="1"/>
          </p:cNvSpPr>
          <p:nvPr/>
        </p:nvSpPr>
        <p:spPr bwMode="auto">
          <a:xfrm>
            <a:off x="5011739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4679951" y="2057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5683251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6018214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62" name="Text Box 38"/>
          <p:cNvSpPr txBox="1">
            <a:spLocks noChangeArrowheads="1"/>
          </p:cNvSpPr>
          <p:nvPr/>
        </p:nvSpPr>
        <p:spPr bwMode="auto">
          <a:xfrm>
            <a:off x="6684964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63" name="Text Box 39"/>
          <p:cNvSpPr txBox="1">
            <a:spLocks noChangeArrowheads="1"/>
          </p:cNvSpPr>
          <p:nvPr/>
        </p:nvSpPr>
        <p:spPr bwMode="auto">
          <a:xfrm>
            <a:off x="7016751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64" name="Text Box 40"/>
          <p:cNvSpPr txBox="1">
            <a:spLocks noChangeArrowheads="1"/>
          </p:cNvSpPr>
          <p:nvPr/>
        </p:nvSpPr>
        <p:spPr bwMode="auto">
          <a:xfrm>
            <a:off x="7350126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65" name="Text Box 41"/>
          <p:cNvSpPr txBox="1">
            <a:spLocks noChangeArrowheads="1"/>
          </p:cNvSpPr>
          <p:nvPr/>
        </p:nvSpPr>
        <p:spPr bwMode="auto">
          <a:xfrm>
            <a:off x="8680451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66" name="Text Box 42"/>
          <p:cNvSpPr txBox="1">
            <a:spLocks noChangeArrowheads="1"/>
          </p:cNvSpPr>
          <p:nvPr/>
        </p:nvSpPr>
        <p:spPr bwMode="auto">
          <a:xfrm>
            <a:off x="9007476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67" name="Text Box 43"/>
          <p:cNvSpPr txBox="1">
            <a:spLocks noChangeArrowheads="1"/>
          </p:cNvSpPr>
          <p:nvPr/>
        </p:nvSpPr>
        <p:spPr bwMode="auto">
          <a:xfrm>
            <a:off x="9339264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68" name="Text Box 44"/>
          <p:cNvSpPr txBox="1">
            <a:spLocks noChangeArrowheads="1"/>
          </p:cNvSpPr>
          <p:nvPr/>
        </p:nvSpPr>
        <p:spPr bwMode="auto">
          <a:xfrm>
            <a:off x="5022851" y="16319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69" name="Text Box 45"/>
          <p:cNvSpPr txBox="1">
            <a:spLocks noChangeArrowheads="1"/>
          </p:cNvSpPr>
          <p:nvPr/>
        </p:nvSpPr>
        <p:spPr bwMode="auto">
          <a:xfrm>
            <a:off x="4692651" y="13176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70" name="Text Box 46"/>
          <p:cNvSpPr txBox="1">
            <a:spLocks noChangeArrowheads="1"/>
          </p:cNvSpPr>
          <p:nvPr/>
        </p:nvSpPr>
        <p:spPr bwMode="auto">
          <a:xfrm>
            <a:off x="5699126" y="13176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71" name="Text Box 47"/>
          <p:cNvSpPr txBox="1">
            <a:spLocks noChangeArrowheads="1"/>
          </p:cNvSpPr>
          <p:nvPr/>
        </p:nvSpPr>
        <p:spPr bwMode="auto">
          <a:xfrm>
            <a:off x="6018214" y="13176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72" name="Text Box 48"/>
          <p:cNvSpPr txBox="1">
            <a:spLocks noChangeArrowheads="1"/>
          </p:cNvSpPr>
          <p:nvPr/>
        </p:nvSpPr>
        <p:spPr bwMode="auto">
          <a:xfrm>
            <a:off x="9021764" y="13176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73" name="Text Box 49"/>
          <p:cNvSpPr txBox="1">
            <a:spLocks noChangeArrowheads="1"/>
          </p:cNvSpPr>
          <p:nvPr/>
        </p:nvSpPr>
        <p:spPr bwMode="auto">
          <a:xfrm>
            <a:off x="9355139" y="13176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74" name="Text Box 50"/>
          <p:cNvSpPr txBox="1">
            <a:spLocks noChangeArrowheads="1"/>
          </p:cNvSpPr>
          <p:nvPr/>
        </p:nvSpPr>
        <p:spPr bwMode="auto">
          <a:xfrm>
            <a:off x="6689726" y="16319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75" name="Text Box 51"/>
          <p:cNvSpPr txBox="1">
            <a:spLocks noChangeArrowheads="1"/>
          </p:cNvSpPr>
          <p:nvPr/>
        </p:nvSpPr>
        <p:spPr bwMode="auto">
          <a:xfrm>
            <a:off x="7356476" y="16319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76" name="Text Box 52"/>
          <p:cNvSpPr txBox="1">
            <a:spLocks noChangeArrowheads="1"/>
          </p:cNvSpPr>
          <p:nvPr/>
        </p:nvSpPr>
        <p:spPr bwMode="auto">
          <a:xfrm>
            <a:off x="8691564" y="16319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77" name="Text Box 53"/>
          <p:cNvSpPr txBox="1">
            <a:spLocks noChangeArrowheads="1"/>
          </p:cNvSpPr>
          <p:nvPr/>
        </p:nvSpPr>
        <p:spPr bwMode="auto">
          <a:xfrm>
            <a:off x="7021514" y="16319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78" name="Text Box 54"/>
          <p:cNvSpPr txBox="1">
            <a:spLocks noChangeArrowheads="1"/>
          </p:cNvSpPr>
          <p:nvPr/>
        </p:nvSpPr>
        <p:spPr bwMode="auto">
          <a:xfrm>
            <a:off x="5353051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79" name="Text Box 55"/>
          <p:cNvSpPr txBox="1">
            <a:spLocks noChangeArrowheads="1"/>
          </p:cNvSpPr>
          <p:nvPr/>
        </p:nvSpPr>
        <p:spPr bwMode="auto">
          <a:xfrm>
            <a:off x="6340476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80" name="Text Box 56"/>
          <p:cNvSpPr txBox="1">
            <a:spLocks noChangeArrowheads="1"/>
          </p:cNvSpPr>
          <p:nvPr/>
        </p:nvSpPr>
        <p:spPr bwMode="auto">
          <a:xfrm>
            <a:off x="7688264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81" name="Text Box 57"/>
          <p:cNvSpPr txBox="1">
            <a:spLocks noChangeArrowheads="1"/>
          </p:cNvSpPr>
          <p:nvPr/>
        </p:nvSpPr>
        <p:spPr bwMode="auto">
          <a:xfrm>
            <a:off x="8024814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82" name="Text Box 58"/>
          <p:cNvSpPr txBox="1">
            <a:spLocks noChangeArrowheads="1"/>
          </p:cNvSpPr>
          <p:nvPr/>
        </p:nvSpPr>
        <p:spPr bwMode="auto">
          <a:xfrm>
            <a:off x="8342314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83" name="Text Box 59"/>
          <p:cNvSpPr txBox="1">
            <a:spLocks noChangeArrowheads="1"/>
          </p:cNvSpPr>
          <p:nvPr/>
        </p:nvSpPr>
        <p:spPr bwMode="auto">
          <a:xfrm>
            <a:off x="8343901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84" name="Text Box 60"/>
          <p:cNvSpPr txBox="1">
            <a:spLocks noChangeArrowheads="1"/>
          </p:cNvSpPr>
          <p:nvPr/>
        </p:nvSpPr>
        <p:spPr bwMode="auto">
          <a:xfrm>
            <a:off x="5343526" y="162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85" name="Text Box 61"/>
          <p:cNvSpPr txBox="1">
            <a:spLocks noChangeArrowheads="1"/>
          </p:cNvSpPr>
          <p:nvPr/>
        </p:nvSpPr>
        <p:spPr bwMode="auto">
          <a:xfrm>
            <a:off x="6343651" y="162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86" name="Text Box 62"/>
          <p:cNvSpPr txBox="1">
            <a:spLocks noChangeArrowheads="1"/>
          </p:cNvSpPr>
          <p:nvPr/>
        </p:nvSpPr>
        <p:spPr bwMode="auto">
          <a:xfrm>
            <a:off x="7677151" y="162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87" name="Text Box 63"/>
          <p:cNvSpPr txBox="1">
            <a:spLocks noChangeArrowheads="1"/>
          </p:cNvSpPr>
          <p:nvPr/>
        </p:nvSpPr>
        <p:spPr bwMode="auto">
          <a:xfrm>
            <a:off x="8018464" y="162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88" name="Text Box 64"/>
          <p:cNvSpPr txBox="1">
            <a:spLocks noChangeArrowheads="1"/>
          </p:cNvSpPr>
          <p:nvPr/>
        </p:nvSpPr>
        <p:spPr bwMode="auto">
          <a:xfrm>
            <a:off x="8335964" y="1316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89" name="Text Box 65"/>
          <p:cNvSpPr txBox="1">
            <a:spLocks noChangeArrowheads="1"/>
          </p:cNvSpPr>
          <p:nvPr/>
        </p:nvSpPr>
        <p:spPr bwMode="auto">
          <a:xfrm>
            <a:off x="5345114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90" name="Text Box 66"/>
          <p:cNvSpPr txBox="1">
            <a:spLocks noChangeArrowheads="1"/>
          </p:cNvSpPr>
          <p:nvPr/>
        </p:nvSpPr>
        <p:spPr bwMode="auto">
          <a:xfrm>
            <a:off x="4684714" y="16351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91" name="Text Box 67"/>
          <p:cNvSpPr txBox="1">
            <a:spLocks noChangeArrowheads="1"/>
          </p:cNvSpPr>
          <p:nvPr/>
        </p:nvSpPr>
        <p:spPr bwMode="auto">
          <a:xfrm>
            <a:off x="5686426" y="2057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92" name="Text Box 68"/>
          <p:cNvSpPr txBox="1">
            <a:spLocks noChangeArrowheads="1"/>
          </p:cNvSpPr>
          <p:nvPr/>
        </p:nvSpPr>
        <p:spPr bwMode="auto">
          <a:xfrm>
            <a:off x="6018214" y="2057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93" name="Text Box 69"/>
          <p:cNvSpPr txBox="1">
            <a:spLocks noChangeArrowheads="1"/>
          </p:cNvSpPr>
          <p:nvPr/>
        </p:nvSpPr>
        <p:spPr bwMode="auto">
          <a:xfrm>
            <a:off x="9015414" y="2057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94" name="Text Box 70"/>
          <p:cNvSpPr txBox="1">
            <a:spLocks noChangeArrowheads="1"/>
          </p:cNvSpPr>
          <p:nvPr/>
        </p:nvSpPr>
        <p:spPr bwMode="auto">
          <a:xfrm>
            <a:off x="9337676" y="2057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95" name="Text Box 71"/>
          <p:cNvSpPr txBox="1">
            <a:spLocks noChangeArrowheads="1"/>
          </p:cNvSpPr>
          <p:nvPr/>
        </p:nvSpPr>
        <p:spPr bwMode="auto">
          <a:xfrm>
            <a:off x="7673976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96" name="Text Box 72"/>
          <p:cNvSpPr txBox="1">
            <a:spLocks noChangeArrowheads="1"/>
          </p:cNvSpPr>
          <p:nvPr/>
        </p:nvSpPr>
        <p:spPr bwMode="auto">
          <a:xfrm>
            <a:off x="8012114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97" name="Text Box 73"/>
          <p:cNvSpPr txBox="1">
            <a:spLocks noChangeArrowheads="1"/>
          </p:cNvSpPr>
          <p:nvPr/>
        </p:nvSpPr>
        <p:spPr bwMode="auto">
          <a:xfrm>
            <a:off x="6335714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98" name="Text Box 74"/>
          <p:cNvSpPr txBox="1">
            <a:spLocks noChangeArrowheads="1"/>
          </p:cNvSpPr>
          <p:nvPr/>
        </p:nvSpPr>
        <p:spPr bwMode="auto">
          <a:xfrm>
            <a:off x="5011739" y="2057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899" name="Text Box 75"/>
          <p:cNvSpPr txBox="1">
            <a:spLocks noChangeArrowheads="1"/>
          </p:cNvSpPr>
          <p:nvPr/>
        </p:nvSpPr>
        <p:spPr bwMode="auto">
          <a:xfrm>
            <a:off x="6675439" y="2057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00" name="Text Box 76"/>
          <p:cNvSpPr txBox="1">
            <a:spLocks noChangeArrowheads="1"/>
          </p:cNvSpPr>
          <p:nvPr/>
        </p:nvSpPr>
        <p:spPr bwMode="auto">
          <a:xfrm>
            <a:off x="7018339" y="2057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01" name="Text Box 77"/>
          <p:cNvSpPr txBox="1">
            <a:spLocks noChangeArrowheads="1"/>
          </p:cNvSpPr>
          <p:nvPr/>
        </p:nvSpPr>
        <p:spPr bwMode="auto">
          <a:xfrm>
            <a:off x="7345364" y="2057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02" name="Text Box 78"/>
          <p:cNvSpPr txBox="1">
            <a:spLocks noChangeArrowheads="1"/>
          </p:cNvSpPr>
          <p:nvPr/>
        </p:nvSpPr>
        <p:spPr bwMode="auto">
          <a:xfrm>
            <a:off x="8678864" y="2057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03" name="Text Box 79"/>
          <p:cNvSpPr txBox="1">
            <a:spLocks noChangeArrowheads="1"/>
          </p:cNvSpPr>
          <p:nvPr/>
        </p:nvSpPr>
        <p:spPr bwMode="auto">
          <a:xfrm>
            <a:off x="3681414" y="453072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7904" name="Text Box 80"/>
          <p:cNvSpPr txBox="1">
            <a:spLocks noChangeArrowheads="1"/>
          </p:cNvSpPr>
          <p:nvPr/>
        </p:nvSpPr>
        <p:spPr bwMode="auto">
          <a:xfrm>
            <a:off x="3673475" y="4232276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7905" name="Text Box 81"/>
          <p:cNvSpPr txBox="1">
            <a:spLocks noChangeArrowheads="1"/>
          </p:cNvSpPr>
          <p:nvPr/>
        </p:nvSpPr>
        <p:spPr bwMode="auto">
          <a:xfrm>
            <a:off x="8842375" y="4530726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7906" name="Text Box 82"/>
          <p:cNvSpPr txBox="1">
            <a:spLocks noChangeArrowheads="1"/>
          </p:cNvSpPr>
          <p:nvPr/>
        </p:nvSpPr>
        <p:spPr bwMode="auto">
          <a:xfrm>
            <a:off x="8843964" y="423862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7907" name="Text Box 83"/>
          <p:cNvSpPr txBox="1">
            <a:spLocks noChangeArrowheads="1"/>
          </p:cNvSpPr>
          <p:nvPr/>
        </p:nvSpPr>
        <p:spPr bwMode="auto">
          <a:xfrm>
            <a:off x="4306889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08" name="Text Box 84"/>
          <p:cNvSpPr txBox="1">
            <a:spLocks noChangeArrowheads="1"/>
          </p:cNvSpPr>
          <p:nvPr/>
        </p:nvSpPr>
        <p:spPr bwMode="auto">
          <a:xfrm>
            <a:off x="4978401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09" name="Text Box 85"/>
          <p:cNvSpPr txBox="1">
            <a:spLocks noChangeArrowheads="1"/>
          </p:cNvSpPr>
          <p:nvPr/>
        </p:nvSpPr>
        <p:spPr bwMode="auto">
          <a:xfrm>
            <a:off x="5313364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10" name="Text Box 86"/>
          <p:cNvSpPr txBox="1">
            <a:spLocks noChangeArrowheads="1"/>
          </p:cNvSpPr>
          <p:nvPr/>
        </p:nvSpPr>
        <p:spPr bwMode="auto">
          <a:xfrm>
            <a:off x="5980114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11" name="Text Box 87"/>
          <p:cNvSpPr txBox="1">
            <a:spLocks noChangeArrowheads="1"/>
          </p:cNvSpPr>
          <p:nvPr/>
        </p:nvSpPr>
        <p:spPr bwMode="auto">
          <a:xfrm>
            <a:off x="6311901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12" name="Text Box 88"/>
          <p:cNvSpPr txBox="1">
            <a:spLocks noChangeArrowheads="1"/>
          </p:cNvSpPr>
          <p:nvPr/>
        </p:nvSpPr>
        <p:spPr bwMode="auto">
          <a:xfrm>
            <a:off x="6645276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13" name="Text Box 89"/>
          <p:cNvSpPr txBox="1">
            <a:spLocks noChangeArrowheads="1"/>
          </p:cNvSpPr>
          <p:nvPr/>
        </p:nvSpPr>
        <p:spPr bwMode="auto">
          <a:xfrm>
            <a:off x="7975601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14" name="Text Box 90"/>
          <p:cNvSpPr txBox="1">
            <a:spLocks noChangeArrowheads="1"/>
          </p:cNvSpPr>
          <p:nvPr/>
        </p:nvSpPr>
        <p:spPr bwMode="auto">
          <a:xfrm>
            <a:off x="8302626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15" name="Text Box 91"/>
          <p:cNvSpPr txBox="1">
            <a:spLocks noChangeArrowheads="1"/>
          </p:cNvSpPr>
          <p:nvPr/>
        </p:nvSpPr>
        <p:spPr bwMode="auto">
          <a:xfrm>
            <a:off x="8634414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16" name="Text Box 92"/>
          <p:cNvSpPr txBox="1">
            <a:spLocks noChangeArrowheads="1"/>
          </p:cNvSpPr>
          <p:nvPr/>
        </p:nvSpPr>
        <p:spPr bwMode="auto">
          <a:xfrm>
            <a:off x="4318001" y="45212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17" name="Text Box 93"/>
          <p:cNvSpPr txBox="1">
            <a:spLocks noChangeArrowheads="1"/>
          </p:cNvSpPr>
          <p:nvPr/>
        </p:nvSpPr>
        <p:spPr bwMode="auto">
          <a:xfrm>
            <a:off x="3987801" y="420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18" name="Text Box 94"/>
          <p:cNvSpPr txBox="1">
            <a:spLocks noChangeArrowheads="1"/>
          </p:cNvSpPr>
          <p:nvPr/>
        </p:nvSpPr>
        <p:spPr bwMode="auto">
          <a:xfrm>
            <a:off x="4994276" y="420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19" name="Text Box 95"/>
          <p:cNvSpPr txBox="1">
            <a:spLocks noChangeArrowheads="1"/>
          </p:cNvSpPr>
          <p:nvPr/>
        </p:nvSpPr>
        <p:spPr bwMode="auto">
          <a:xfrm>
            <a:off x="5313364" y="420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20" name="Text Box 96"/>
          <p:cNvSpPr txBox="1">
            <a:spLocks noChangeArrowheads="1"/>
          </p:cNvSpPr>
          <p:nvPr/>
        </p:nvSpPr>
        <p:spPr bwMode="auto">
          <a:xfrm>
            <a:off x="8316914" y="420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21" name="Text Box 97"/>
          <p:cNvSpPr txBox="1">
            <a:spLocks noChangeArrowheads="1"/>
          </p:cNvSpPr>
          <p:nvPr/>
        </p:nvSpPr>
        <p:spPr bwMode="auto">
          <a:xfrm>
            <a:off x="8650289" y="420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22" name="Text Box 98"/>
          <p:cNvSpPr txBox="1">
            <a:spLocks noChangeArrowheads="1"/>
          </p:cNvSpPr>
          <p:nvPr/>
        </p:nvSpPr>
        <p:spPr bwMode="auto">
          <a:xfrm>
            <a:off x="5984876" y="45212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23" name="Text Box 99"/>
          <p:cNvSpPr txBox="1">
            <a:spLocks noChangeArrowheads="1"/>
          </p:cNvSpPr>
          <p:nvPr/>
        </p:nvSpPr>
        <p:spPr bwMode="auto">
          <a:xfrm>
            <a:off x="6651626" y="45212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24" name="Text Box 100"/>
          <p:cNvSpPr txBox="1">
            <a:spLocks noChangeArrowheads="1"/>
          </p:cNvSpPr>
          <p:nvPr/>
        </p:nvSpPr>
        <p:spPr bwMode="auto">
          <a:xfrm>
            <a:off x="7986714" y="45212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25" name="Text Box 101"/>
          <p:cNvSpPr txBox="1">
            <a:spLocks noChangeArrowheads="1"/>
          </p:cNvSpPr>
          <p:nvPr/>
        </p:nvSpPr>
        <p:spPr bwMode="auto">
          <a:xfrm>
            <a:off x="6316664" y="45212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26" name="Text Box 102"/>
          <p:cNvSpPr txBox="1">
            <a:spLocks noChangeArrowheads="1"/>
          </p:cNvSpPr>
          <p:nvPr/>
        </p:nvSpPr>
        <p:spPr bwMode="auto">
          <a:xfrm>
            <a:off x="4648201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27" name="Text Box 103"/>
          <p:cNvSpPr txBox="1">
            <a:spLocks noChangeArrowheads="1"/>
          </p:cNvSpPr>
          <p:nvPr/>
        </p:nvSpPr>
        <p:spPr bwMode="auto">
          <a:xfrm>
            <a:off x="5635626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28" name="Text Box 104"/>
          <p:cNvSpPr txBox="1">
            <a:spLocks noChangeArrowheads="1"/>
          </p:cNvSpPr>
          <p:nvPr/>
        </p:nvSpPr>
        <p:spPr bwMode="auto">
          <a:xfrm>
            <a:off x="6983414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29" name="Text Box 105"/>
          <p:cNvSpPr txBox="1">
            <a:spLocks noChangeArrowheads="1"/>
          </p:cNvSpPr>
          <p:nvPr/>
        </p:nvSpPr>
        <p:spPr bwMode="auto">
          <a:xfrm>
            <a:off x="7319964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30" name="Text Box 106"/>
          <p:cNvSpPr txBox="1">
            <a:spLocks noChangeArrowheads="1"/>
          </p:cNvSpPr>
          <p:nvPr/>
        </p:nvSpPr>
        <p:spPr bwMode="auto">
          <a:xfrm>
            <a:off x="4638676" y="45180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31" name="Text Box 107"/>
          <p:cNvSpPr txBox="1">
            <a:spLocks noChangeArrowheads="1"/>
          </p:cNvSpPr>
          <p:nvPr/>
        </p:nvSpPr>
        <p:spPr bwMode="auto">
          <a:xfrm>
            <a:off x="5638801" y="45180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32" name="Text Box 108"/>
          <p:cNvSpPr txBox="1">
            <a:spLocks noChangeArrowheads="1"/>
          </p:cNvSpPr>
          <p:nvPr/>
        </p:nvSpPr>
        <p:spPr bwMode="auto">
          <a:xfrm>
            <a:off x="6972301" y="45180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33" name="Text Box 109"/>
          <p:cNvSpPr txBox="1">
            <a:spLocks noChangeArrowheads="1"/>
          </p:cNvSpPr>
          <p:nvPr/>
        </p:nvSpPr>
        <p:spPr bwMode="auto">
          <a:xfrm>
            <a:off x="7313614" y="45180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34" name="Text Box 110"/>
          <p:cNvSpPr txBox="1">
            <a:spLocks noChangeArrowheads="1"/>
          </p:cNvSpPr>
          <p:nvPr/>
        </p:nvSpPr>
        <p:spPr bwMode="auto">
          <a:xfrm>
            <a:off x="7631114" y="42052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77935" name="Text Box 111"/>
          <p:cNvSpPr txBox="1">
            <a:spLocks noChangeArrowheads="1"/>
          </p:cNvSpPr>
          <p:nvPr/>
        </p:nvSpPr>
        <p:spPr bwMode="auto">
          <a:xfrm>
            <a:off x="3979864" y="45243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36" name="Text Box 112"/>
          <p:cNvSpPr txBox="1">
            <a:spLocks noChangeArrowheads="1"/>
          </p:cNvSpPr>
          <p:nvPr/>
        </p:nvSpPr>
        <p:spPr bwMode="auto">
          <a:xfrm>
            <a:off x="3968751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37" name="Text Box 113"/>
          <p:cNvSpPr txBox="1">
            <a:spLocks noChangeArrowheads="1"/>
          </p:cNvSpPr>
          <p:nvPr/>
        </p:nvSpPr>
        <p:spPr bwMode="auto">
          <a:xfrm>
            <a:off x="4633914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38" name="Text Box 114"/>
          <p:cNvSpPr txBox="1">
            <a:spLocks noChangeArrowheads="1"/>
          </p:cNvSpPr>
          <p:nvPr/>
        </p:nvSpPr>
        <p:spPr bwMode="auto">
          <a:xfrm>
            <a:off x="4975226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39" name="Text Box 115"/>
          <p:cNvSpPr txBox="1">
            <a:spLocks noChangeArrowheads="1"/>
          </p:cNvSpPr>
          <p:nvPr/>
        </p:nvSpPr>
        <p:spPr bwMode="auto">
          <a:xfrm>
            <a:off x="5307014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40" name="Text Box 116"/>
          <p:cNvSpPr txBox="1">
            <a:spLocks noChangeArrowheads="1"/>
          </p:cNvSpPr>
          <p:nvPr/>
        </p:nvSpPr>
        <p:spPr bwMode="auto">
          <a:xfrm>
            <a:off x="8304214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41" name="Text Box 117"/>
          <p:cNvSpPr txBox="1">
            <a:spLocks noChangeArrowheads="1"/>
          </p:cNvSpPr>
          <p:nvPr/>
        </p:nvSpPr>
        <p:spPr bwMode="auto">
          <a:xfrm>
            <a:off x="8626476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42" name="Text Box 118"/>
          <p:cNvSpPr txBox="1">
            <a:spLocks noChangeArrowheads="1"/>
          </p:cNvSpPr>
          <p:nvPr/>
        </p:nvSpPr>
        <p:spPr bwMode="auto">
          <a:xfrm>
            <a:off x="6962776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43" name="Text Box 119"/>
          <p:cNvSpPr txBox="1">
            <a:spLocks noChangeArrowheads="1"/>
          </p:cNvSpPr>
          <p:nvPr/>
        </p:nvSpPr>
        <p:spPr bwMode="auto">
          <a:xfrm>
            <a:off x="7300914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44" name="Text Box 120"/>
          <p:cNvSpPr txBox="1">
            <a:spLocks noChangeArrowheads="1"/>
          </p:cNvSpPr>
          <p:nvPr/>
        </p:nvSpPr>
        <p:spPr bwMode="auto">
          <a:xfrm>
            <a:off x="5624514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45" name="Text Box 121"/>
          <p:cNvSpPr txBox="1">
            <a:spLocks noChangeArrowheads="1"/>
          </p:cNvSpPr>
          <p:nvPr/>
        </p:nvSpPr>
        <p:spPr bwMode="auto">
          <a:xfrm>
            <a:off x="4300539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46" name="Text Box 122"/>
          <p:cNvSpPr txBox="1">
            <a:spLocks noChangeArrowheads="1"/>
          </p:cNvSpPr>
          <p:nvPr/>
        </p:nvSpPr>
        <p:spPr bwMode="auto">
          <a:xfrm>
            <a:off x="5964239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47" name="Text Box 123"/>
          <p:cNvSpPr txBox="1">
            <a:spLocks noChangeArrowheads="1"/>
          </p:cNvSpPr>
          <p:nvPr/>
        </p:nvSpPr>
        <p:spPr bwMode="auto">
          <a:xfrm>
            <a:off x="6307139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48" name="Text Box 124"/>
          <p:cNvSpPr txBox="1">
            <a:spLocks noChangeArrowheads="1"/>
          </p:cNvSpPr>
          <p:nvPr/>
        </p:nvSpPr>
        <p:spPr bwMode="auto">
          <a:xfrm>
            <a:off x="6634164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49" name="Text Box 125"/>
          <p:cNvSpPr txBox="1">
            <a:spLocks noChangeArrowheads="1"/>
          </p:cNvSpPr>
          <p:nvPr/>
        </p:nvSpPr>
        <p:spPr bwMode="auto">
          <a:xfrm>
            <a:off x="7967664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7950" name="Text Box 126"/>
          <p:cNvSpPr txBox="1">
            <a:spLocks noChangeArrowheads="1"/>
          </p:cNvSpPr>
          <p:nvPr/>
        </p:nvSpPr>
        <p:spPr bwMode="auto">
          <a:xfrm>
            <a:off x="7637464" y="4510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T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77951" name="Text Box 127"/>
          <p:cNvSpPr txBox="1">
            <a:spLocks noChangeArrowheads="1"/>
          </p:cNvSpPr>
          <p:nvPr/>
        </p:nvSpPr>
        <p:spPr bwMode="auto">
          <a:xfrm>
            <a:off x="7631114" y="52260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U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77952" name="Text Box 128"/>
          <p:cNvSpPr txBox="1">
            <a:spLocks noChangeArrowheads="1"/>
          </p:cNvSpPr>
          <p:nvPr/>
        </p:nvSpPr>
        <p:spPr bwMode="auto">
          <a:xfrm>
            <a:off x="8842375" y="5222876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7953" name="Text Box 129"/>
          <p:cNvSpPr txBox="1">
            <a:spLocks noChangeArrowheads="1"/>
          </p:cNvSpPr>
          <p:nvPr/>
        </p:nvSpPr>
        <p:spPr bwMode="auto">
          <a:xfrm>
            <a:off x="3681414" y="522922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17.24b</a:t>
            </a:r>
          </a:p>
        </p:txBody>
      </p:sp>
      <p:pic>
        <p:nvPicPr>
          <p:cNvPr id="78851" name="Picture 3" descr="17_24bPointMutationTyp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4" y="752475"/>
            <a:ext cx="854868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970089" y="800100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Wild type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866901" y="1314451"/>
            <a:ext cx="2276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675064" y="2039939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b="1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4392614" y="164782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643313" y="2378076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Protein</a:t>
            </a:r>
            <a:endParaRPr lang="en-US" sz="2200" b="1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3135313" y="2787651"/>
            <a:ext cx="11541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Amino end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8799513" y="2508251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Stop</a:t>
            </a:r>
            <a:endParaRPr lang="en-US" sz="2200" b="1"/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8786814" y="2806701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Carboxyl end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4391025" y="1349376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H="1">
            <a:off x="4400550" y="2559050"/>
            <a:ext cx="2349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8515350" y="2559050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AutoShape 15"/>
          <p:cNvSpPr>
            <a:spLocks/>
          </p:cNvSpPr>
          <p:nvPr/>
        </p:nvSpPr>
        <p:spPr bwMode="auto">
          <a:xfrm rot="5400000">
            <a:off x="8956675" y="200977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9553575" y="1647826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9553575" y="2058989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9555164" y="134937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4916488" y="24161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5916613" y="24225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6886575" y="24225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7908925" y="24288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6256338" y="3781425"/>
            <a:ext cx="19097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T instead of C</a:t>
            </a: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auto">
          <a:xfrm>
            <a:off x="1954214" y="3295650"/>
            <a:ext cx="63912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(a) Nucleotide-pair substitution: missense</a:t>
            </a:r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8075613" y="5711826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Stop</a:t>
            </a:r>
            <a:endParaRPr lang="en-US" sz="2200" b="1"/>
          </a:p>
        </p:txBody>
      </p:sp>
      <p:sp>
        <p:nvSpPr>
          <p:cNvPr id="78874" name="AutoShape 26"/>
          <p:cNvSpPr>
            <a:spLocks/>
          </p:cNvSpPr>
          <p:nvPr/>
        </p:nvSpPr>
        <p:spPr bwMode="auto">
          <a:xfrm rot="5400000">
            <a:off x="8226425" y="519430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4211638" y="56165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78876" name="Text Box 28"/>
          <p:cNvSpPr txBox="1">
            <a:spLocks noChangeArrowheads="1"/>
          </p:cNvSpPr>
          <p:nvPr/>
        </p:nvSpPr>
        <p:spPr bwMode="auto">
          <a:xfrm>
            <a:off x="5211763" y="56229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6181725" y="56292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7191375" y="56229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rgbClr val="FECC69"/>
                </a:solidFill>
              </a:rPr>
              <a:t>Ser</a:t>
            </a:r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6230938" y="4848225"/>
            <a:ext cx="1706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A instead of G</a:t>
            </a:r>
          </a:p>
        </p:txBody>
      </p:sp>
      <p:sp>
        <p:nvSpPr>
          <p:cNvPr id="78880" name="Text Box 32"/>
          <p:cNvSpPr txBox="1">
            <a:spLocks noChangeArrowheads="1"/>
          </p:cNvSpPr>
          <p:nvPr/>
        </p:nvSpPr>
        <p:spPr bwMode="auto">
          <a:xfrm>
            <a:off x="5011739" y="13335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auto">
          <a:xfrm>
            <a:off x="4686301" y="2076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82" name="Text Box 34"/>
          <p:cNvSpPr txBox="1">
            <a:spLocks noChangeArrowheads="1"/>
          </p:cNvSpPr>
          <p:nvPr/>
        </p:nvSpPr>
        <p:spPr bwMode="auto">
          <a:xfrm>
            <a:off x="5683251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83" name="Text Box 35"/>
          <p:cNvSpPr txBox="1">
            <a:spLocks noChangeArrowheads="1"/>
          </p:cNvSpPr>
          <p:nvPr/>
        </p:nvSpPr>
        <p:spPr bwMode="auto">
          <a:xfrm>
            <a:off x="6018214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84" name="Text Box 36"/>
          <p:cNvSpPr txBox="1">
            <a:spLocks noChangeArrowheads="1"/>
          </p:cNvSpPr>
          <p:nvPr/>
        </p:nvSpPr>
        <p:spPr bwMode="auto">
          <a:xfrm>
            <a:off x="6684964" y="13335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85" name="Text Box 37"/>
          <p:cNvSpPr txBox="1">
            <a:spLocks noChangeArrowheads="1"/>
          </p:cNvSpPr>
          <p:nvPr/>
        </p:nvSpPr>
        <p:spPr bwMode="auto">
          <a:xfrm>
            <a:off x="7016751" y="13335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86" name="Text Box 38"/>
          <p:cNvSpPr txBox="1">
            <a:spLocks noChangeArrowheads="1"/>
          </p:cNvSpPr>
          <p:nvPr/>
        </p:nvSpPr>
        <p:spPr bwMode="auto">
          <a:xfrm>
            <a:off x="7350126" y="13335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87" name="Text Box 39"/>
          <p:cNvSpPr txBox="1">
            <a:spLocks noChangeArrowheads="1"/>
          </p:cNvSpPr>
          <p:nvPr/>
        </p:nvSpPr>
        <p:spPr bwMode="auto">
          <a:xfrm>
            <a:off x="8680451" y="13335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88" name="Text Box 40"/>
          <p:cNvSpPr txBox="1">
            <a:spLocks noChangeArrowheads="1"/>
          </p:cNvSpPr>
          <p:nvPr/>
        </p:nvSpPr>
        <p:spPr bwMode="auto">
          <a:xfrm>
            <a:off x="9007476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89" name="Text Box 41"/>
          <p:cNvSpPr txBox="1">
            <a:spLocks noChangeArrowheads="1"/>
          </p:cNvSpPr>
          <p:nvPr/>
        </p:nvSpPr>
        <p:spPr bwMode="auto">
          <a:xfrm>
            <a:off x="9339264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90" name="Text Box 42"/>
          <p:cNvSpPr txBox="1">
            <a:spLocks noChangeArrowheads="1"/>
          </p:cNvSpPr>
          <p:nvPr/>
        </p:nvSpPr>
        <p:spPr bwMode="auto">
          <a:xfrm>
            <a:off x="5022851" y="16510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91" name="Text Box 43"/>
          <p:cNvSpPr txBox="1">
            <a:spLocks noChangeArrowheads="1"/>
          </p:cNvSpPr>
          <p:nvPr/>
        </p:nvSpPr>
        <p:spPr bwMode="auto">
          <a:xfrm>
            <a:off x="4692651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92" name="Text Box 44"/>
          <p:cNvSpPr txBox="1">
            <a:spLocks noChangeArrowheads="1"/>
          </p:cNvSpPr>
          <p:nvPr/>
        </p:nvSpPr>
        <p:spPr bwMode="auto">
          <a:xfrm>
            <a:off x="5699126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93" name="Text Box 45"/>
          <p:cNvSpPr txBox="1">
            <a:spLocks noChangeArrowheads="1"/>
          </p:cNvSpPr>
          <p:nvPr/>
        </p:nvSpPr>
        <p:spPr bwMode="auto">
          <a:xfrm>
            <a:off x="6018214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94" name="Text Box 46"/>
          <p:cNvSpPr txBox="1">
            <a:spLocks noChangeArrowheads="1"/>
          </p:cNvSpPr>
          <p:nvPr/>
        </p:nvSpPr>
        <p:spPr bwMode="auto">
          <a:xfrm>
            <a:off x="9021764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95" name="Text Box 47"/>
          <p:cNvSpPr txBox="1">
            <a:spLocks noChangeArrowheads="1"/>
          </p:cNvSpPr>
          <p:nvPr/>
        </p:nvSpPr>
        <p:spPr bwMode="auto">
          <a:xfrm>
            <a:off x="9355139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96" name="Text Box 48"/>
          <p:cNvSpPr txBox="1">
            <a:spLocks noChangeArrowheads="1"/>
          </p:cNvSpPr>
          <p:nvPr/>
        </p:nvSpPr>
        <p:spPr bwMode="auto">
          <a:xfrm>
            <a:off x="6689726" y="16510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97" name="Text Box 49"/>
          <p:cNvSpPr txBox="1">
            <a:spLocks noChangeArrowheads="1"/>
          </p:cNvSpPr>
          <p:nvPr/>
        </p:nvSpPr>
        <p:spPr bwMode="auto">
          <a:xfrm>
            <a:off x="7356476" y="16510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98" name="Text Box 50"/>
          <p:cNvSpPr txBox="1">
            <a:spLocks noChangeArrowheads="1"/>
          </p:cNvSpPr>
          <p:nvPr/>
        </p:nvSpPr>
        <p:spPr bwMode="auto">
          <a:xfrm>
            <a:off x="8691564" y="16510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899" name="Text Box 51"/>
          <p:cNvSpPr txBox="1">
            <a:spLocks noChangeArrowheads="1"/>
          </p:cNvSpPr>
          <p:nvPr/>
        </p:nvSpPr>
        <p:spPr bwMode="auto">
          <a:xfrm>
            <a:off x="7021514" y="16510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00" name="Text Box 52"/>
          <p:cNvSpPr txBox="1">
            <a:spLocks noChangeArrowheads="1"/>
          </p:cNvSpPr>
          <p:nvPr/>
        </p:nvSpPr>
        <p:spPr bwMode="auto">
          <a:xfrm>
            <a:off x="5353051" y="13335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01" name="Text Box 53"/>
          <p:cNvSpPr txBox="1">
            <a:spLocks noChangeArrowheads="1"/>
          </p:cNvSpPr>
          <p:nvPr/>
        </p:nvSpPr>
        <p:spPr bwMode="auto">
          <a:xfrm>
            <a:off x="6340476" y="13335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02" name="Text Box 54"/>
          <p:cNvSpPr txBox="1">
            <a:spLocks noChangeArrowheads="1"/>
          </p:cNvSpPr>
          <p:nvPr/>
        </p:nvSpPr>
        <p:spPr bwMode="auto">
          <a:xfrm>
            <a:off x="7688264" y="13335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03" name="Text Box 55"/>
          <p:cNvSpPr txBox="1">
            <a:spLocks noChangeArrowheads="1"/>
          </p:cNvSpPr>
          <p:nvPr/>
        </p:nvSpPr>
        <p:spPr bwMode="auto">
          <a:xfrm>
            <a:off x="8024814" y="13335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04" name="Text Box 56"/>
          <p:cNvSpPr txBox="1">
            <a:spLocks noChangeArrowheads="1"/>
          </p:cNvSpPr>
          <p:nvPr/>
        </p:nvSpPr>
        <p:spPr bwMode="auto">
          <a:xfrm>
            <a:off x="8342314" y="16510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05" name="Text Box 57"/>
          <p:cNvSpPr txBox="1">
            <a:spLocks noChangeArrowheads="1"/>
          </p:cNvSpPr>
          <p:nvPr/>
        </p:nvSpPr>
        <p:spPr bwMode="auto">
          <a:xfrm>
            <a:off x="8350251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06" name="Text Box 58"/>
          <p:cNvSpPr txBox="1">
            <a:spLocks noChangeArrowheads="1"/>
          </p:cNvSpPr>
          <p:nvPr/>
        </p:nvSpPr>
        <p:spPr bwMode="auto">
          <a:xfrm>
            <a:off x="5343526" y="16478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07" name="Text Box 59"/>
          <p:cNvSpPr txBox="1">
            <a:spLocks noChangeArrowheads="1"/>
          </p:cNvSpPr>
          <p:nvPr/>
        </p:nvSpPr>
        <p:spPr bwMode="auto">
          <a:xfrm>
            <a:off x="6343651" y="16478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08" name="Text Box 60"/>
          <p:cNvSpPr txBox="1">
            <a:spLocks noChangeArrowheads="1"/>
          </p:cNvSpPr>
          <p:nvPr/>
        </p:nvSpPr>
        <p:spPr bwMode="auto">
          <a:xfrm>
            <a:off x="7677151" y="16478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09" name="Text Box 61"/>
          <p:cNvSpPr txBox="1">
            <a:spLocks noChangeArrowheads="1"/>
          </p:cNvSpPr>
          <p:nvPr/>
        </p:nvSpPr>
        <p:spPr bwMode="auto">
          <a:xfrm>
            <a:off x="8018464" y="16478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10" name="Text Box 62"/>
          <p:cNvSpPr txBox="1">
            <a:spLocks noChangeArrowheads="1"/>
          </p:cNvSpPr>
          <p:nvPr/>
        </p:nvSpPr>
        <p:spPr bwMode="auto">
          <a:xfrm>
            <a:off x="8335964" y="13303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11" name="Text Box 63"/>
          <p:cNvSpPr txBox="1">
            <a:spLocks noChangeArrowheads="1"/>
          </p:cNvSpPr>
          <p:nvPr/>
        </p:nvSpPr>
        <p:spPr bwMode="auto">
          <a:xfrm>
            <a:off x="5351464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12" name="Text Box 64"/>
          <p:cNvSpPr txBox="1">
            <a:spLocks noChangeArrowheads="1"/>
          </p:cNvSpPr>
          <p:nvPr/>
        </p:nvSpPr>
        <p:spPr bwMode="auto">
          <a:xfrm>
            <a:off x="4684714" y="16541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13" name="Text Box 65"/>
          <p:cNvSpPr txBox="1">
            <a:spLocks noChangeArrowheads="1"/>
          </p:cNvSpPr>
          <p:nvPr/>
        </p:nvSpPr>
        <p:spPr bwMode="auto">
          <a:xfrm>
            <a:off x="5692776" y="2076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14" name="Text Box 66"/>
          <p:cNvSpPr txBox="1">
            <a:spLocks noChangeArrowheads="1"/>
          </p:cNvSpPr>
          <p:nvPr/>
        </p:nvSpPr>
        <p:spPr bwMode="auto">
          <a:xfrm>
            <a:off x="6024564" y="2076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15" name="Text Box 67"/>
          <p:cNvSpPr txBox="1">
            <a:spLocks noChangeArrowheads="1"/>
          </p:cNvSpPr>
          <p:nvPr/>
        </p:nvSpPr>
        <p:spPr bwMode="auto">
          <a:xfrm>
            <a:off x="9021764" y="2076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16" name="Text Box 68"/>
          <p:cNvSpPr txBox="1">
            <a:spLocks noChangeArrowheads="1"/>
          </p:cNvSpPr>
          <p:nvPr/>
        </p:nvSpPr>
        <p:spPr bwMode="auto">
          <a:xfrm>
            <a:off x="9344026" y="2076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17" name="Text Box 69"/>
          <p:cNvSpPr txBox="1">
            <a:spLocks noChangeArrowheads="1"/>
          </p:cNvSpPr>
          <p:nvPr/>
        </p:nvSpPr>
        <p:spPr bwMode="auto">
          <a:xfrm>
            <a:off x="7680326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18" name="Text Box 70"/>
          <p:cNvSpPr txBox="1">
            <a:spLocks noChangeArrowheads="1"/>
          </p:cNvSpPr>
          <p:nvPr/>
        </p:nvSpPr>
        <p:spPr bwMode="auto">
          <a:xfrm>
            <a:off x="8018464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19" name="Text Box 71"/>
          <p:cNvSpPr txBox="1">
            <a:spLocks noChangeArrowheads="1"/>
          </p:cNvSpPr>
          <p:nvPr/>
        </p:nvSpPr>
        <p:spPr bwMode="auto">
          <a:xfrm>
            <a:off x="6342064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20" name="Text Box 72"/>
          <p:cNvSpPr txBox="1">
            <a:spLocks noChangeArrowheads="1"/>
          </p:cNvSpPr>
          <p:nvPr/>
        </p:nvSpPr>
        <p:spPr bwMode="auto">
          <a:xfrm>
            <a:off x="5018089" y="2076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21" name="Text Box 73"/>
          <p:cNvSpPr txBox="1">
            <a:spLocks noChangeArrowheads="1"/>
          </p:cNvSpPr>
          <p:nvPr/>
        </p:nvSpPr>
        <p:spPr bwMode="auto">
          <a:xfrm>
            <a:off x="6681789" y="2076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22" name="Text Box 74"/>
          <p:cNvSpPr txBox="1">
            <a:spLocks noChangeArrowheads="1"/>
          </p:cNvSpPr>
          <p:nvPr/>
        </p:nvSpPr>
        <p:spPr bwMode="auto">
          <a:xfrm>
            <a:off x="7024689" y="2076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23" name="Text Box 75"/>
          <p:cNvSpPr txBox="1">
            <a:spLocks noChangeArrowheads="1"/>
          </p:cNvSpPr>
          <p:nvPr/>
        </p:nvSpPr>
        <p:spPr bwMode="auto">
          <a:xfrm>
            <a:off x="7351714" y="2076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24" name="Text Box 76"/>
          <p:cNvSpPr txBox="1">
            <a:spLocks noChangeArrowheads="1"/>
          </p:cNvSpPr>
          <p:nvPr/>
        </p:nvSpPr>
        <p:spPr bwMode="auto">
          <a:xfrm>
            <a:off x="8685214" y="20764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25" name="Text Box 77"/>
          <p:cNvSpPr txBox="1">
            <a:spLocks noChangeArrowheads="1"/>
          </p:cNvSpPr>
          <p:nvPr/>
        </p:nvSpPr>
        <p:spPr bwMode="auto">
          <a:xfrm>
            <a:off x="3681414" y="453072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8926" name="Text Box 78"/>
          <p:cNvSpPr txBox="1">
            <a:spLocks noChangeArrowheads="1"/>
          </p:cNvSpPr>
          <p:nvPr/>
        </p:nvSpPr>
        <p:spPr bwMode="auto">
          <a:xfrm>
            <a:off x="3679825" y="4244976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8927" name="Text Box 79"/>
          <p:cNvSpPr txBox="1">
            <a:spLocks noChangeArrowheads="1"/>
          </p:cNvSpPr>
          <p:nvPr/>
        </p:nvSpPr>
        <p:spPr bwMode="auto">
          <a:xfrm>
            <a:off x="8842375" y="4530726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8928" name="Text Box 80"/>
          <p:cNvSpPr txBox="1">
            <a:spLocks noChangeArrowheads="1"/>
          </p:cNvSpPr>
          <p:nvPr/>
        </p:nvSpPr>
        <p:spPr bwMode="auto">
          <a:xfrm>
            <a:off x="8843964" y="423862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8929" name="Text Box 81"/>
          <p:cNvSpPr txBox="1">
            <a:spLocks noChangeArrowheads="1"/>
          </p:cNvSpPr>
          <p:nvPr/>
        </p:nvSpPr>
        <p:spPr bwMode="auto">
          <a:xfrm>
            <a:off x="4306889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30" name="Text Box 82"/>
          <p:cNvSpPr txBox="1">
            <a:spLocks noChangeArrowheads="1"/>
          </p:cNvSpPr>
          <p:nvPr/>
        </p:nvSpPr>
        <p:spPr bwMode="auto">
          <a:xfrm>
            <a:off x="4978401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31" name="Text Box 83"/>
          <p:cNvSpPr txBox="1">
            <a:spLocks noChangeArrowheads="1"/>
          </p:cNvSpPr>
          <p:nvPr/>
        </p:nvSpPr>
        <p:spPr bwMode="auto">
          <a:xfrm>
            <a:off x="5313364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32" name="Text Box 84"/>
          <p:cNvSpPr txBox="1">
            <a:spLocks noChangeArrowheads="1"/>
          </p:cNvSpPr>
          <p:nvPr/>
        </p:nvSpPr>
        <p:spPr bwMode="auto">
          <a:xfrm>
            <a:off x="5980114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33" name="Text Box 85"/>
          <p:cNvSpPr txBox="1">
            <a:spLocks noChangeArrowheads="1"/>
          </p:cNvSpPr>
          <p:nvPr/>
        </p:nvSpPr>
        <p:spPr bwMode="auto">
          <a:xfrm>
            <a:off x="6311901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34" name="Text Box 86"/>
          <p:cNvSpPr txBox="1">
            <a:spLocks noChangeArrowheads="1"/>
          </p:cNvSpPr>
          <p:nvPr/>
        </p:nvSpPr>
        <p:spPr bwMode="auto">
          <a:xfrm>
            <a:off x="6645276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35" name="Text Box 87"/>
          <p:cNvSpPr txBox="1">
            <a:spLocks noChangeArrowheads="1"/>
          </p:cNvSpPr>
          <p:nvPr/>
        </p:nvSpPr>
        <p:spPr bwMode="auto">
          <a:xfrm>
            <a:off x="7975601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36" name="Text Box 88"/>
          <p:cNvSpPr txBox="1">
            <a:spLocks noChangeArrowheads="1"/>
          </p:cNvSpPr>
          <p:nvPr/>
        </p:nvSpPr>
        <p:spPr bwMode="auto">
          <a:xfrm>
            <a:off x="8302626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37" name="Text Box 89"/>
          <p:cNvSpPr txBox="1">
            <a:spLocks noChangeArrowheads="1"/>
          </p:cNvSpPr>
          <p:nvPr/>
        </p:nvSpPr>
        <p:spPr bwMode="auto">
          <a:xfrm>
            <a:off x="8634414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38" name="Text Box 90"/>
          <p:cNvSpPr txBox="1">
            <a:spLocks noChangeArrowheads="1"/>
          </p:cNvSpPr>
          <p:nvPr/>
        </p:nvSpPr>
        <p:spPr bwMode="auto">
          <a:xfrm>
            <a:off x="4318001" y="45212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39" name="Text Box 91"/>
          <p:cNvSpPr txBox="1">
            <a:spLocks noChangeArrowheads="1"/>
          </p:cNvSpPr>
          <p:nvPr/>
        </p:nvSpPr>
        <p:spPr bwMode="auto">
          <a:xfrm>
            <a:off x="3987801" y="420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40" name="Text Box 92"/>
          <p:cNvSpPr txBox="1">
            <a:spLocks noChangeArrowheads="1"/>
          </p:cNvSpPr>
          <p:nvPr/>
        </p:nvSpPr>
        <p:spPr bwMode="auto">
          <a:xfrm>
            <a:off x="4994276" y="420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41" name="Text Box 93"/>
          <p:cNvSpPr txBox="1">
            <a:spLocks noChangeArrowheads="1"/>
          </p:cNvSpPr>
          <p:nvPr/>
        </p:nvSpPr>
        <p:spPr bwMode="auto">
          <a:xfrm>
            <a:off x="5313364" y="420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42" name="Text Box 94"/>
          <p:cNvSpPr txBox="1">
            <a:spLocks noChangeArrowheads="1"/>
          </p:cNvSpPr>
          <p:nvPr/>
        </p:nvSpPr>
        <p:spPr bwMode="auto">
          <a:xfrm>
            <a:off x="8316914" y="420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43" name="Text Box 95"/>
          <p:cNvSpPr txBox="1">
            <a:spLocks noChangeArrowheads="1"/>
          </p:cNvSpPr>
          <p:nvPr/>
        </p:nvSpPr>
        <p:spPr bwMode="auto">
          <a:xfrm>
            <a:off x="8650289" y="42068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44" name="Text Box 96"/>
          <p:cNvSpPr txBox="1">
            <a:spLocks noChangeArrowheads="1"/>
          </p:cNvSpPr>
          <p:nvPr/>
        </p:nvSpPr>
        <p:spPr bwMode="auto">
          <a:xfrm>
            <a:off x="5984876" y="45212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45" name="Text Box 97"/>
          <p:cNvSpPr txBox="1">
            <a:spLocks noChangeArrowheads="1"/>
          </p:cNvSpPr>
          <p:nvPr/>
        </p:nvSpPr>
        <p:spPr bwMode="auto">
          <a:xfrm>
            <a:off x="6651626" y="45212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46" name="Text Box 98"/>
          <p:cNvSpPr txBox="1">
            <a:spLocks noChangeArrowheads="1"/>
          </p:cNvSpPr>
          <p:nvPr/>
        </p:nvSpPr>
        <p:spPr bwMode="auto">
          <a:xfrm>
            <a:off x="7986714" y="45212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47" name="Text Box 99"/>
          <p:cNvSpPr txBox="1">
            <a:spLocks noChangeArrowheads="1"/>
          </p:cNvSpPr>
          <p:nvPr/>
        </p:nvSpPr>
        <p:spPr bwMode="auto">
          <a:xfrm>
            <a:off x="6316664" y="45212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48" name="Text Box 100"/>
          <p:cNvSpPr txBox="1">
            <a:spLocks noChangeArrowheads="1"/>
          </p:cNvSpPr>
          <p:nvPr/>
        </p:nvSpPr>
        <p:spPr bwMode="auto">
          <a:xfrm>
            <a:off x="4648201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49" name="Text Box 101"/>
          <p:cNvSpPr txBox="1">
            <a:spLocks noChangeArrowheads="1"/>
          </p:cNvSpPr>
          <p:nvPr/>
        </p:nvSpPr>
        <p:spPr bwMode="auto">
          <a:xfrm>
            <a:off x="5635626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50" name="Text Box 102"/>
          <p:cNvSpPr txBox="1">
            <a:spLocks noChangeArrowheads="1"/>
          </p:cNvSpPr>
          <p:nvPr/>
        </p:nvSpPr>
        <p:spPr bwMode="auto">
          <a:xfrm>
            <a:off x="6983414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T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78951" name="Text Box 103"/>
          <p:cNvSpPr txBox="1">
            <a:spLocks noChangeArrowheads="1"/>
          </p:cNvSpPr>
          <p:nvPr/>
        </p:nvSpPr>
        <p:spPr bwMode="auto">
          <a:xfrm>
            <a:off x="7319964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52" name="Text Box 104"/>
          <p:cNvSpPr txBox="1">
            <a:spLocks noChangeArrowheads="1"/>
          </p:cNvSpPr>
          <p:nvPr/>
        </p:nvSpPr>
        <p:spPr bwMode="auto">
          <a:xfrm>
            <a:off x="4638676" y="45180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53" name="Text Box 105"/>
          <p:cNvSpPr txBox="1">
            <a:spLocks noChangeArrowheads="1"/>
          </p:cNvSpPr>
          <p:nvPr/>
        </p:nvSpPr>
        <p:spPr bwMode="auto">
          <a:xfrm>
            <a:off x="7632701" y="41941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54" name="Text Box 106"/>
          <p:cNvSpPr txBox="1">
            <a:spLocks noChangeArrowheads="1"/>
          </p:cNvSpPr>
          <p:nvPr/>
        </p:nvSpPr>
        <p:spPr bwMode="auto">
          <a:xfrm>
            <a:off x="7313614" y="45180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55" name="Text Box 107"/>
          <p:cNvSpPr txBox="1">
            <a:spLocks noChangeArrowheads="1"/>
          </p:cNvSpPr>
          <p:nvPr/>
        </p:nvSpPr>
        <p:spPr bwMode="auto">
          <a:xfrm>
            <a:off x="3979864" y="45243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56" name="Text Box 108"/>
          <p:cNvSpPr txBox="1">
            <a:spLocks noChangeArrowheads="1"/>
          </p:cNvSpPr>
          <p:nvPr/>
        </p:nvSpPr>
        <p:spPr bwMode="auto">
          <a:xfrm>
            <a:off x="3975101" y="52768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57" name="Text Box 109"/>
          <p:cNvSpPr txBox="1">
            <a:spLocks noChangeArrowheads="1"/>
          </p:cNvSpPr>
          <p:nvPr/>
        </p:nvSpPr>
        <p:spPr bwMode="auto">
          <a:xfrm>
            <a:off x="4640264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58" name="Text Box 110"/>
          <p:cNvSpPr txBox="1">
            <a:spLocks noChangeArrowheads="1"/>
          </p:cNvSpPr>
          <p:nvPr/>
        </p:nvSpPr>
        <p:spPr bwMode="auto">
          <a:xfrm>
            <a:off x="4981576" y="52768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59" name="Text Box 111"/>
          <p:cNvSpPr txBox="1">
            <a:spLocks noChangeArrowheads="1"/>
          </p:cNvSpPr>
          <p:nvPr/>
        </p:nvSpPr>
        <p:spPr bwMode="auto">
          <a:xfrm>
            <a:off x="5313364" y="52768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60" name="Text Box 112"/>
          <p:cNvSpPr txBox="1">
            <a:spLocks noChangeArrowheads="1"/>
          </p:cNvSpPr>
          <p:nvPr/>
        </p:nvSpPr>
        <p:spPr bwMode="auto">
          <a:xfrm>
            <a:off x="8310564" y="52768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61" name="Text Box 113"/>
          <p:cNvSpPr txBox="1">
            <a:spLocks noChangeArrowheads="1"/>
          </p:cNvSpPr>
          <p:nvPr/>
        </p:nvSpPr>
        <p:spPr bwMode="auto">
          <a:xfrm>
            <a:off x="8632826" y="52768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62" name="Text Box 114"/>
          <p:cNvSpPr txBox="1">
            <a:spLocks noChangeArrowheads="1"/>
          </p:cNvSpPr>
          <p:nvPr/>
        </p:nvSpPr>
        <p:spPr bwMode="auto">
          <a:xfrm>
            <a:off x="6969126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78963" name="Text Box 115"/>
          <p:cNvSpPr txBox="1">
            <a:spLocks noChangeArrowheads="1"/>
          </p:cNvSpPr>
          <p:nvPr/>
        </p:nvSpPr>
        <p:spPr bwMode="auto">
          <a:xfrm>
            <a:off x="7307264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64" name="Text Box 116"/>
          <p:cNvSpPr txBox="1">
            <a:spLocks noChangeArrowheads="1"/>
          </p:cNvSpPr>
          <p:nvPr/>
        </p:nvSpPr>
        <p:spPr bwMode="auto">
          <a:xfrm>
            <a:off x="5630864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65" name="Text Box 117"/>
          <p:cNvSpPr txBox="1">
            <a:spLocks noChangeArrowheads="1"/>
          </p:cNvSpPr>
          <p:nvPr/>
        </p:nvSpPr>
        <p:spPr bwMode="auto">
          <a:xfrm>
            <a:off x="4306889" y="52768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66" name="Text Box 118"/>
          <p:cNvSpPr txBox="1">
            <a:spLocks noChangeArrowheads="1"/>
          </p:cNvSpPr>
          <p:nvPr/>
        </p:nvSpPr>
        <p:spPr bwMode="auto">
          <a:xfrm>
            <a:off x="5970589" y="52768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67" name="Text Box 119"/>
          <p:cNvSpPr txBox="1">
            <a:spLocks noChangeArrowheads="1"/>
          </p:cNvSpPr>
          <p:nvPr/>
        </p:nvSpPr>
        <p:spPr bwMode="auto">
          <a:xfrm>
            <a:off x="6313489" y="52768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68" name="Text Box 120"/>
          <p:cNvSpPr txBox="1">
            <a:spLocks noChangeArrowheads="1"/>
          </p:cNvSpPr>
          <p:nvPr/>
        </p:nvSpPr>
        <p:spPr bwMode="auto">
          <a:xfrm>
            <a:off x="6640514" y="52768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69" name="Text Box 121"/>
          <p:cNvSpPr txBox="1">
            <a:spLocks noChangeArrowheads="1"/>
          </p:cNvSpPr>
          <p:nvPr/>
        </p:nvSpPr>
        <p:spPr bwMode="auto">
          <a:xfrm>
            <a:off x="7974014" y="52768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70" name="Line 122"/>
          <p:cNvSpPr>
            <a:spLocks noChangeShapeType="1"/>
          </p:cNvSpPr>
          <p:nvPr/>
        </p:nvSpPr>
        <p:spPr bwMode="auto">
          <a:xfrm flipV="1">
            <a:off x="7048500" y="4064000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971" name="Line 123"/>
          <p:cNvSpPr>
            <a:spLocks noChangeShapeType="1"/>
          </p:cNvSpPr>
          <p:nvPr/>
        </p:nvSpPr>
        <p:spPr bwMode="auto">
          <a:xfrm flipV="1">
            <a:off x="7042150" y="5149850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972" name="Text Box 124"/>
          <p:cNvSpPr txBox="1">
            <a:spLocks noChangeArrowheads="1"/>
          </p:cNvSpPr>
          <p:nvPr/>
        </p:nvSpPr>
        <p:spPr bwMode="auto">
          <a:xfrm>
            <a:off x="8842375" y="5273676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8973" name="Text Box 125"/>
          <p:cNvSpPr txBox="1">
            <a:spLocks noChangeArrowheads="1"/>
          </p:cNvSpPr>
          <p:nvPr/>
        </p:nvSpPr>
        <p:spPr bwMode="auto">
          <a:xfrm>
            <a:off x="3681414" y="528002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8974" name="Text Box 126"/>
          <p:cNvSpPr txBox="1">
            <a:spLocks noChangeArrowheads="1"/>
          </p:cNvSpPr>
          <p:nvPr/>
        </p:nvSpPr>
        <p:spPr bwMode="auto">
          <a:xfrm>
            <a:off x="6983414" y="45196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78975" name="Text Box 127"/>
          <p:cNvSpPr txBox="1">
            <a:spLocks noChangeArrowheads="1"/>
          </p:cNvSpPr>
          <p:nvPr/>
        </p:nvSpPr>
        <p:spPr bwMode="auto">
          <a:xfrm>
            <a:off x="7639051" y="45196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76" name="Text Box 128"/>
          <p:cNvSpPr txBox="1">
            <a:spLocks noChangeArrowheads="1"/>
          </p:cNvSpPr>
          <p:nvPr/>
        </p:nvSpPr>
        <p:spPr bwMode="auto">
          <a:xfrm>
            <a:off x="7639051" y="52768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977" name="Text Box 129"/>
          <p:cNvSpPr txBox="1">
            <a:spLocks noChangeArrowheads="1"/>
          </p:cNvSpPr>
          <p:nvPr/>
        </p:nvSpPr>
        <p:spPr bwMode="auto">
          <a:xfrm>
            <a:off x="5637214" y="45180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17.24c</a:t>
            </a:r>
          </a:p>
        </p:txBody>
      </p:sp>
      <p:pic>
        <p:nvPicPr>
          <p:cNvPr id="79875" name="Picture 3" descr="17_24cPointMutationTyp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4" y="712789"/>
            <a:ext cx="8548687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970089" y="762000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Wild type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866901" y="1276351"/>
            <a:ext cx="2276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3675064" y="2001839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b="1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392614" y="160972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643313" y="2339976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Protein</a:t>
            </a:r>
            <a:endParaRPr lang="en-US" sz="2200" b="1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135313" y="2749551"/>
            <a:ext cx="11541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Amino end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8799513" y="2470151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Stop</a:t>
            </a:r>
            <a:endParaRPr lang="en-US" sz="2200" b="1"/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8786814" y="2768601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Carboxyl end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391025" y="1311276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flipH="1">
            <a:off x="4400550" y="2520950"/>
            <a:ext cx="2349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>
            <a:off x="8515350" y="2520950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AutoShape 15"/>
          <p:cNvSpPr>
            <a:spLocks/>
          </p:cNvSpPr>
          <p:nvPr/>
        </p:nvSpPr>
        <p:spPr bwMode="auto">
          <a:xfrm rot="5400000">
            <a:off x="8956675" y="197167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9553575" y="1609726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9553575" y="2020889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9555164" y="131127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4916488" y="23780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5916613" y="23844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6886575" y="23844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7908925" y="23907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4252913" y="3790950"/>
            <a:ext cx="19097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A instead of T</a:t>
            </a:r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1954214" y="3257550"/>
            <a:ext cx="63912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(a) Nucleotide-pair substitution: nonsense</a:t>
            </a:r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4202113" y="5592763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5011739" y="1295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899" name="Text Box 27"/>
          <p:cNvSpPr txBox="1">
            <a:spLocks noChangeArrowheads="1"/>
          </p:cNvSpPr>
          <p:nvPr/>
        </p:nvSpPr>
        <p:spPr bwMode="auto">
          <a:xfrm>
            <a:off x="4686301" y="2038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5683251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01" name="Text Box 29"/>
          <p:cNvSpPr txBox="1">
            <a:spLocks noChangeArrowheads="1"/>
          </p:cNvSpPr>
          <p:nvPr/>
        </p:nvSpPr>
        <p:spPr bwMode="auto">
          <a:xfrm>
            <a:off x="6018214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6684964" y="1295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7016751" y="1295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7350126" y="1295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05" name="Text Box 33"/>
          <p:cNvSpPr txBox="1">
            <a:spLocks noChangeArrowheads="1"/>
          </p:cNvSpPr>
          <p:nvPr/>
        </p:nvSpPr>
        <p:spPr bwMode="auto">
          <a:xfrm>
            <a:off x="8680451" y="1295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06" name="Text Box 34"/>
          <p:cNvSpPr txBox="1">
            <a:spLocks noChangeArrowheads="1"/>
          </p:cNvSpPr>
          <p:nvPr/>
        </p:nvSpPr>
        <p:spPr bwMode="auto">
          <a:xfrm>
            <a:off x="9007476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07" name="Text Box 35"/>
          <p:cNvSpPr txBox="1">
            <a:spLocks noChangeArrowheads="1"/>
          </p:cNvSpPr>
          <p:nvPr/>
        </p:nvSpPr>
        <p:spPr bwMode="auto">
          <a:xfrm>
            <a:off x="9339264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08" name="Text Box 36"/>
          <p:cNvSpPr txBox="1">
            <a:spLocks noChangeArrowheads="1"/>
          </p:cNvSpPr>
          <p:nvPr/>
        </p:nvSpPr>
        <p:spPr bwMode="auto">
          <a:xfrm>
            <a:off x="5022851" y="16129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4692651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10" name="Text Box 38"/>
          <p:cNvSpPr txBox="1">
            <a:spLocks noChangeArrowheads="1"/>
          </p:cNvSpPr>
          <p:nvPr/>
        </p:nvSpPr>
        <p:spPr bwMode="auto">
          <a:xfrm>
            <a:off x="5699126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6018214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12" name="Text Box 40"/>
          <p:cNvSpPr txBox="1">
            <a:spLocks noChangeArrowheads="1"/>
          </p:cNvSpPr>
          <p:nvPr/>
        </p:nvSpPr>
        <p:spPr bwMode="auto">
          <a:xfrm>
            <a:off x="9021764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13" name="Text Box 41"/>
          <p:cNvSpPr txBox="1">
            <a:spLocks noChangeArrowheads="1"/>
          </p:cNvSpPr>
          <p:nvPr/>
        </p:nvSpPr>
        <p:spPr bwMode="auto">
          <a:xfrm>
            <a:off x="9355139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14" name="Text Box 42"/>
          <p:cNvSpPr txBox="1">
            <a:spLocks noChangeArrowheads="1"/>
          </p:cNvSpPr>
          <p:nvPr/>
        </p:nvSpPr>
        <p:spPr bwMode="auto">
          <a:xfrm>
            <a:off x="6689726" y="16129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7356476" y="16129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16" name="Text Box 44"/>
          <p:cNvSpPr txBox="1">
            <a:spLocks noChangeArrowheads="1"/>
          </p:cNvSpPr>
          <p:nvPr/>
        </p:nvSpPr>
        <p:spPr bwMode="auto">
          <a:xfrm>
            <a:off x="8691564" y="16129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17" name="Text Box 45"/>
          <p:cNvSpPr txBox="1">
            <a:spLocks noChangeArrowheads="1"/>
          </p:cNvSpPr>
          <p:nvPr/>
        </p:nvSpPr>
        <p:spPr bwMode="auto">
          <a:xfrm>
            <a:off x="7021514" y="16129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18" name="Text Box 46"/>
          <p:cNvSpPr txBox="1">
            <a:spLocks noChangeArrowheads="1"/>
          </p:cNvSpPr>
          <p:nvPr/>
        </p:nvSpPr>
        <p:spPr bwMode="auto">
          <a:xfrm>
            <a:off x="5353051" y="1295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19" name="Text Box 47"/>
          <p:cNvSpPr txBox="1">
            <a:spLocks noChangeArrowheads="1"/>
          </p:cNvSpPr>
          <p:nvPr/>
        </p:nvSpPr>
        <p:spPr bwMode="auto">
          <a:xfrm>
            <a:off x="6340476" y="1295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20" name="Text Box 48"/>
          <p:cNvSpPr txBox="1">
            <a:spLocks noChangeArrowheads="1"/>
          </p:cNvSpPr>
          <p:nvPr/>
        </p:nvSpPr>
        <p:spPr bwMode="auto">
          <a:xfrm>
            <a:off x="7688264" y="1295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21" name="Text Box 49"/>
          <p:cNvSpPr txBox="1">
            <a:spLocks noChangeArrowheads="1"/>
          </p:cNvSpPr>
          <p:nvPr/>
        </p:nvSpPr>
        <p:spPr bwMode="auto">
          <a:xfrm>
            <a:off x="8024814" y="1295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22" name="Text Box 50"/>
          <p:cNvSpPr txBox="1">
            <a:spLocks noChangeArrowheads="1"/>
          </p:cNvSpPr>
          <p:nvPr/>
        </p:nvSpPr>
        <p:spPr bwMode="auto">
          <a:xfrm>
            <a:off x="8342314" y="16129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23" name="Text Box 51"/>
          <p:cNvSpPr txBox="1">
            <a:spLocks noChangeArrowheads="1"/>
          </p:cNvSpPr>
          <p:nvPr/>
        </p:nvSpPr>
        <p:spPr bwMode="auto">
          <a:xfrm>
            <a:off x="8350251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24" name="Text Box 52"/>
          <p:cNvSpPr txBox="1">
            <a:spLocks noChangeArrowheads="1"/>
          </p:cNvSpPr>
          <p:nvPr/>
        </p:nvSpPr>
        <p:spPr bwMode="auto">
          <a:xfrm>
            <a:off x="5343526" y="16097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25" name="Text Box 53"/>
          <p:cNvSpPr txBox="1">
            <a:spLocks noChangeArrowheads="1"/>
          </p:cNvSpPr>
          <p:nvPr/>
        </p:nvSpPr>
        <p:spPr bwMode="auto">
          <a:xfrm>
            <a:off x="6343651" y="16097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26" name="Text Box 54"/>
          <p:cNvSpPr txBox="1">
            <a:spLocks noChangeArrowheads="1"/>
          </p:cNvSpPr>
          <p:nvPr/>
        </p:nvSpPr>
        <p:spPr bwMode="auto">
          <a:xfrm>
            <a:off x="7677151" y="16097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27" name="Text Box 55"/>
          <p:cNvSpPr txBox="1">
            <a:spLocks noChangeArrowheads="1"/>
          </p:cNvSpPr>
          <p:nvPr/>
        </p:nvSpPr>
        <p:spPr bwMode="auto">
          <a:xfrm>
            <a:off x="8018464" y="16097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28" name="Text Box 56"/>
          <p:cNvSpPr txBox="1">
            <a:spLocks noChangeArrowheads="1"/>
          </p:cNvSpPr>
          <p:nvPr/>
        </p:nvSpPr>
        <p:spPr bwMode="auto">
          <a:xfrm>
            <a:off x="8335964" y="12922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29" name="Text Box 57"/>
          <p:cNvSpPr txBox="1">
            <a:spLocks noChangeArrowheads="1"/>
          </p:cNvSpPr>
          <p:nvPr/>
        </p:nvSpPr>
        <p:spPr bwMode="auto">
          <a:xfrm>
            <a:off x="5351464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30" name="Text Box 58"/>
          <p:cNvSpPr txBox="1">
            <a:spLocks noChangeArrowheads="1"/>
          </p:cNvSpPr>
          <p:nvPr/>
        </p:nvSpPr>
        <p:spPr bwMode="auto">
          <a:xfrm>
            <a:off x="4684714" y="16160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31" name="Text Box 59"/>
          <p:cNvSpPr txBox="1">
            <a:spLocks noChangeArrowheads="1"/>
          </p:cNvSpPr>
          <p:nvPr/>
        </p:nvSpPr>
        <p:spPr bwMode="auto">
          <a:xfrm>
            <a:off x="5692776" y="2038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32" name="Text Box 60"/>
          <p:cNvSpPr txBox="1">
            <a:spLocks noChangeArrowheads="1"/>
          </p:cNvSpPr>
          <p:nvPr/>
        </p:nvSpPr>
        <p:spPr bwMode="auto">
          <a:xfrm>
            <a:off x="6024564" y="2038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33" name="Text Box 61"/>
          <p:cNvSpPr txBox="1">
            <a:spLocks noChangeArrowheads="1"/>
          </p:cNvSpPr>
          <p:nvPr/>
        </p:nvSpPr>
        <p:spPr bwMode="auto">
          <a:xfrm>
            <a:off x="9021764" y="2038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34" name="Text Box 62"/>
          <p:cNvSpPr txBox="1">
            <a:spLocks noChangeArrowheads="1"/>
          </p:cNvSpPr>
          <p:nvPr/>
        </p:nvSpPr>
        <p:spPr bwMode="auto">
          <a:xfrm>
            <a:off x="9344026" y="2038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35" name="Text Box 63"/>
          <p:cNvSpPr txBox="1">
            <a:spLocks noChangeArrowheads="1"/>
          </p:cNvSpPr>
          <p:nvPr/>
        </p:nvSpPr>
        <p:spPr bwMode="auto">
          <a:xfrm>
            <a:off x="7680326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36" name="Text Box 64"/>
          <p:cNvSpPr txBox="1">
            <a:spLocks noChangeArrowheads="1"/>
          </p:cNvSpPr>
          <p:nvPr/>
        </p:nvSpPr>
        <p:spPr bwMode="auto">
          <a:xfrm>
            <a:off x="8018464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37" name="Text Box 65"/>
          <p:cNvSpPr txBox="1">
            <a:spLocks noChangeArrowheads="1"/>
          </p:cNvSpPr>
          <p:nvPr/>
        </p:nvSpPr>
        <p:spPr bwMode="auto">
          <a:xfrm>
            <a:off x="6342064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38" name="Text Box 66"/>
          <p:cNvSpPr txBox="1">
            <a:spLocks noChangeArrowheads="1"/>
          </p:cNvSpPr>
          <p:nvPr/>
        </p:nvSpPr>
        <p:spPr bwMode="auto">
          <a:xfrm>
            <a:off x="5018089" y="2038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39" name="Text Box 67"/>
          <p:cNvSpPr txBox="1">
            <a:spLocks noChangeArrowheads="1"/>
          </p:cNvSpPr>
          <p:nvPr/>
        </p:nvSpPr>
        <p:spPr bwMode="auto">
          <a:xfrm>
            <a:off x="6681789" y="2038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40" name="Text Box 68"/>
          <p:cNvSpPr txBox="1">
            <a:spLocks noChangeArrowheads="1"/>
          </p:cNvSpPr>
          <p:nvPr/>
        </p:nvSpPr>
        <p:spPr bwMode="auto">
          <a:xfrm>
            <a:off x="7024689" y="2038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41" name="Text Box 69"/>
          <p:cNvSpPr txBox="1">
            <a:spLocks noChangeArrowheads="1"/>
          </p:cNvSpPr>
          <p:nvPr/>
        </p:nvSpPr>
        <p:spPr bwMode="auto">
          <a:xfrm>
            <a:off x="7351714" y="2038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42" name="Text Box 70"/>
          <p:cNvSpPr txBox="1">
            <a:spLocks noChangeArrowheads="1"/>
          </p:cNvSpPr>
          <p:nvPr/>
        </p:nvSpPr>
        <p:spPr bwMode="auto">
          <a:xfrm>
            <a:off x="8685214" y="20383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43" name="Text Box 71"/>
          <p:cNvSpPr txBox="1">
            <a:spLocks noChangeArrowheads="1"/>
          </p:cNvSpPr>
          <p:nvPr/>
        </p:nvSpPr>
        <p:spPr bwMode="auto">
          <a:xfrm>
            <a:off x="3681414" y="449262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9944" name="Text Box 72"/>
          <p:cNvSpPr txBox="1">
            <a:spLocks noChangeArrowheads="1"/>
          </p:cNvSpPr>
          <p:nvPr/>
        </p:nvSpPr>
        <p:spPr bwMode="auto">
          <a:xfrm>
            <a:off x="3679825" y="4206876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9945" name="Text Box 73"/>
          <p:cNvSpPr txBox="1">
            <a:spLocks noChangeArrowheads="1"/>
          </p:cNvSpPr>
          <p:nvPr/>
        </p:nvSpPr>
        <p:spPr bwMode="auto">
          <a:xfrm>
            <a:off x="8842375" y="4492626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9946" name="Text Box 74"/>
          <p:cNvSpPr txBox="1">
            <a:spLocks noChangeArrowheads="1"/>
          </p:cNvSpPr>
          <p:nvPr/>
        </p:nvSpPr>
        <p:spPr bwMode="auto">
          <a:xfrm>
            <a:off x="8843964" y="420052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9947" name="Text Box 75"/>
          <p:cNvSpPr txBox="1">
            <a:spLocks noChangeArrowheads="1"/>
          </p:cNvSpPr>
          <p:nvPr/>
        </p:nvSpPr>
        <p:spPr bwMode="auto">
          <a:xfrm>
            <a:off x="4297364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48" name="Text Box 76"/>
          <p:cNvSpPr txBox="1">
            <a:spLocks noChangeArrowheads="1"/>
          </p:cNvSpPr>
          <p:nvPr/>
        </p:nvSpPr>
        <p:spPr bwMode="auto">
          <a:xfrm>
            <a:off x="5313364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49" name="Text Box 77"/>
          <p:cNvSpPr txBox="1">
            <a:spLocks noChangeArrowheads="1"/>
          </p:cNvSpPr>
          <p:nvPr/>
        </p:nvSpPr>
        <p:spPr bwMode="auto">
          <a:xfrm>
            <a:off x="5970589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50" name="Text Box 78"/>
          <p:cNvSpPr txBox="1">
            <a:spLocks noChangeArrowheads="1"/>
          </p:cNvSpPr>
          <p:nvPr/>
        </p:nvSpPr>
        <p:spPr bwMode="auto">
          <a:xfrm>
            <a:off x="6302376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51" name="Text Box 79"/>
          <p:cNvSpPr txBox="1">
            <a:spLocks noChangeArrowheads="1"/>
          </p:cNvSpPr>
          <p:nvPr/>
        </p:nvSpPr>
        <p:spPr bwMode="auto">
          <a:xfrm>
            <a:off x="6635751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52" name="Text Box 80"/>
          <p:cNvSpPr txBox="1">
            <a:spLocks noChangeArrowheads="1"/>
          </p:cNvSpPr>
          <p:nvPr/>
        </p:nvSpPr>
        <p:spPr bwMode="auto">
          <a:xfrm>
            <a:off x="7966076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53" name="Text Box 81"/>
          <p:cNvSpPr txBox="1">
            <a:spLocks noChangeArrowheads="1"/>
          </p:cNvSpPr>
          <p:nvPr/>
        </p:nvSpPr>
        <p:spPr bwMode="auto">
          <a:xfrm>
            <a:off x="8302626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54" name="Text Box 82"/>
          <p:cNvSpPr txBox="1">
            <a:spLocks noChangeArrowheads="1"/>
          </p:cNvSpPr>
          <p:nvPr/>
        </p:nvSpPr>
        <p:spPr bwMode="auto">
          <a:xfrm>
            <a:off x="8634414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55" name="Text Box 83"/>
          <p:cNvSpPr txBox="1">
            <a:spLocks noChangeArrowheads="1"/>
          </p:cNvSpPr>
          <p:nvPr/>
        </p:nvSpPr>
        <p:spPr bwMode="auto">
          <a:xfrm>
            <a:off x="4313239" y="44926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56" name="Text Box 84"/>
          <p:cNvSpPr txBox="1">
            <a:spLocks noChangeArrowheads="1"/>
          </p:cNvSpPr>
          <p:nvPr/>
        </p:nvSpPr>
        <p:spPr bwMode="auto">
          <a:xfrm>
            <a:off x="3978276" y="416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57" name="Text Box 85"/>
          <p:cNvSpPr txBox="1">
            <a:spLocks noChangeArrowheads="1"/>
          </p:cNvSpPr>
          <p:nvPr/>
        </p:nvSpPr>
        <p:spPr bwMode="auto">
          <a:xfrm>
            <a:off x="4972051" y="41751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58" name="Text Box 86"/>
          <p:cNvSpPr txBox="1">
            <a:spLocks noChangeArrowheads="1"/>
          </p:cNvSpPr>
          <p:nvPr/>
        </p:nvSpPr>
        <p:spPr bwMode="auto">
          <a:xfrm>
            <a:off x="5318126" y="41783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59" name="Text Box 87"/>
          <p:cNvSpPr txBox="1">
            <a:spLocks noChangeArrowheads="1"/>
          </p:cNvSpPr>
          <p:nvPr/>
        </p:nvSpPr>
        <p:spPr bwMode="auto">
          <a:xfrm>
            <a:off x="8307389" y="416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60" name="Text Box 88"/>
          <p:cNvSpPr txBox="1">
            <a:spLocks noChangeArrowheads="1"/>
          </p:cNvSpPr>
          <p:nvPr/>
        </p:nvSpPr>
        <p:spPr bwMode="auto">
          <a:xfrm>
            <a:off x="8640764" y="41687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61" name="Text Box 89"/>
          <p:cNvSpPr txBox="1">
            <a:spLocks noChangeArrowheads="1"/>
          </p:cNvSpPr>
          <p:nvPr/>
        </p:nvSpPr>
        <p:spPr bwMode="auto">
          <a:xfrm>
            <a:off x="5984876" y="44926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62" name="Text Box 90"/>
          <p:cNvSpPr txBox="1">
            <a:spLocks noChangeArrowheads="1"/>
          </p:cNvSpPr>
          <p:nvPr/>
        </p:nvSpPr>
        <p:spPr bwMode="auto">
          <a:xfrm>
            <a:off x="6646864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63" name="Text Box 91"/>
          <p:cNvSpPr txBox="1">
            <a:spLocks noChangeArrowheads="1"/>
          </p:cNvSpPr>
          <p:nvPr/>
        </p:nvSpPr>
        <p:spPr bwMode="auto">
          <a:xfrm>
            <a:off x="7972426" y="44926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64" name="Text Box 92"/>
          <p:cNvSpPr txBox="1">
            <a:spLocks noChangeArrowheads="1"/>
          </p:cNvSpPr>
          <p:nvPr/>
        </p:nvSpPr>
        <p:spPr bwMode="auto">
          <a:xfrm>
            <a:off x="6311901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65" name="Text Box 93"/>
          <p:cNvSpPr txBox="1">
            <a:spLocks noChangeArrowheads="1"/>
          </p:cNvSpPr>
          <p:nvPr/>
        </p:nvSpPr>
        <p:spPr bwMode="auto">
          <a:xfrm>
            <a:off x="4638676" y="41798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66" name="Text Box 94"/>
          <p:cNvSpPr txBox="1">
            <a:spLocks noChangeArrowheads="1"/>
          </p:cNvSpPr>
          <p:nvPr/>
        </p:nvSpPr>
        <p:spPr bwMode="auto">
          <a:xfrm>
            <a:off x="5635626" y="41798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67" name="Text Box 95"/>
          <p:cNvSpPr txBox="1">
            <a:spLocks noChangeArrowheads="1"/>
          </p:cNvSpPr>
          <p:nvPr/>
        </p:nvSpPr>
        <p:spPr bwMode="auto">
          <a:xfrm>
            <a:off x="7310439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68" name="Text Box 96"/>
          <p:cNvSpPr txBox="1">
            <a:spLocks noChangeArrowheads="1"/>
          </p:cNvSpPr>
          <p:nvPr/>
        </p:nvSpPr>
        <p:spPr bwMode="auto">
          <a:xfrm>
            <a:off x="4638676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69" name="Text Box 97"/>
          <p:cNvSpPr txBox="1">
            <a:spLocks noChangeArrowheads="1"/>
          </p:cNvSpPr>
          <p:nvPr/>
        </p:nvSpPr>
        <p:spPr bwMode="auto">
          <a:xfrm>
            <a:off x="7623176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70" name="Text Box 98"/>
          <p:cNvSpPr txBox="1">
            <a:spLocks noChangeArrowheads="1"/>
          </p:cNvSpPr>
          <p:nvPr/>
        </p:nvSpPr>
        <p:spPr bwMode="auto">
          <a:xfrm>
            <a:off x="7294564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71" name="Text Box 99"/>
          <p:cNvSpPr txBox="1">
            <a:spLocks noChangeArrowheads="1"/>
          </p:cNvSpPr>
          <p:nvPr/>
        </p:nvSpPr>
        <p:spPr bwMode="auto">
          <a:xfrm>
            <a:off x="3975101" y="45005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72" name="Text Box 100"/>
          <p:cNvSpPr txBox="1">
            <a:spLocks noChangeArrowheads="1"/>
          </p:cNvSpPr>
          <p:nvPr/>
        </p:nvSpPr>
        <p:spPr bwMode="auto">
          <a:xfrm>
            <a:off x="3965576" y="52482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73" name="Text Box 101"/>
          <p:cNvSpPr txBox="1">
            <a:spLocks noChangeArrowheads="1"/>
          </p:cNvSpPr>
          <p:nvPr/>
        </p:nvSpPr>
        <p:spPr bwMode="auto">
          <a:xfrm>
            <a:off x="4630739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74" name="Text Box 102"/>
          <p:cNvSpPr txBox="1">
            <a:spLocks noChangeArrowheads="1"/>
          </p:cNvSpPr>
          <p:nvPr/>
        </p:nvSpPr>
        <p:spPr bwMode="auto">
          <a:xfrm>
            <a:off x="4972051" y="5249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U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79975" name="Text Box 103"/>
          <p:cNvSpPr txBox="1">
            <a:spLocks noChangeArrowheads="1"/>
          </p:cNvSpPr>
          <p:nvPr/>
        </p:nvSpPr>
        <p:spPr bwMode="auto">
          <a:xfrm>
            <a:off x="5303839" y="52482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76" name="Text Box 104"/>
          <p:cNvSpPr txBox="1">
            <a:spLocks noChangeArrowheads="1"/>
          </p:cNvSpPr>
          <p:nvPr/>
        </p:nvSpPr>
        <p:spPr bwMode="auto">
          <a:xfrm>
            <a:off x="8301039" y="52482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77" name="Text Box 105"/>
          <p:cNvSpPr txBox="1">
            <a:spLocks noChangeArrowheads="1"/>
          </p:cNvSpPr>
          <p:nvPr/>
        </p:nvSpPr>
        <p:spPr bwMode="auto">
          <a:xfrm>
            <a:off x="8628064" y="52482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78" name="Text Box 106"/>
          <p:cNvSpPr txBox="1">
            <a:spLocks noChangeArrowheads="1"/>
          </p:cNvSpPr>
          <p:nvPr/>
        </p:nvSpPr>
        <p:spPr bwMode="auto">
          <a:xfrm>
            <a:off x="7297739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79" name="Text Box 107"/>
          <p:cNvSpPr txBox="1">
            <a:spLocks noChangeArrowheads="1"/>
          </p:cNvSpPr>
          <p:nvPr/>
        </p:nvSpPr>
        <p:spPr bwMode="auto">
          <a:xfrm>
            <a:off x="5621339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80" name="Text Box 108"/>
          <p:cNvSpPr txBox="1">
            <a:spLocks noChangeArrowheads="1"/>
          </p:cNvSpPr>
          <p:nvPr/>
        </p:nvSpPr>
        <p:spPr bwMode="auto">
          <a:xfrm>
            <a:off x="4297364" y="52482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81" name="Text Box 109"/>
          <p:cNvSpPr txBox="1">
            <a:spLocks noChangeArrowheads="1"/>
          </p:cNvSpPr>
          <p:nvPr/>
        </p:nvSpPr>
        <p:spPr bwMode="auto">
          <a:xfrm>
            <a:off x="5961064" y="52482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82" name="Text Box 110"/>
          <p:cNvSpPr txBox="1">
            <a:spLocks noChangeArrowheads="1"/>
          </p:cNvSpPr>
          <p:nvPr/>
        </p:nvSpPr>
        <p:spPr bwMode="auto">
          <a:xfrm>
            <a:off x="6303964" y="52482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83" name="Text Box 111"/>
          <p:cNvSpPr txBox="1">
            <a:spLocks noChangeArrowheads="1"/>
          </p:cNvSpPr>
          <p:nvPr/>
        </p:nvSpPr>
        <p:spPr bwMode="auto">
          <a:xfrm>
            <a:off x="6630989" y="52482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84" name="Text Box 112"/>
          <p:cNvSpPr txBox="1">
            <a:spLocks noChangeArrowheads="1"/>
          </p:cNvSpPr>
          <p:nvPr/>
        </p:nvSpPr>
        <p:spPr bwMode="auto">
          <a:xfrm>
            <a:off x="7964489" y="52482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85" name="Line 113"/>
          <p:cNvSpPr>
            <a:spLocks noChangeShapeType="1"/>
          </p:cNvSpPr>
          <p:nvPr/>
        </p:nvSpPr>
        <p:spPr bwMode="auto">
          <a:xfrm flipV="1">
            <a:off x="5046663" y="4038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86" name="Line 114"/>
          <p:cNvSpPr>
            <a:spLocks noChangeShapeType="1"/>
          </p:cNvSpPr>
          <p:nvPr/>
        </p:nvSpPr>
        <p:spPr bwMode="auto">
          <a:xfrm flipV="1">
            <a:off x="5048250" y="5119688"/>
            <a:ext cx="0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87" name="Text Box 115"/>
          <p:cNvSpPr txBox="1">
            <a:spLocks noChangeArrowheads="1"/>
          </p:cNvSpPr>
          <p:nvPr/>
        </p:nvSpPr>
        <p:spPr bwMode="auto">
          <a:xfrm>
            <a:off x="8842375" y="5235576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9988" name="Text Box 116"/>
          <p:cNvSpPr txBox="1">
            <a:spLocks noChangeArrowheads="1"/>
          </p:cNvSpPr>
          <p:nvPr/>
        </p:nvSpPr>
        <p:spPr bwMode="auto">
          <a:xfrm>
            <a:off x="3681414" y="5241926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79989" name="Text Box 117"/>
          <p:cNvSpPr txBox="1">
            <a:spLocks noChangeArrowheads="1"/>
          </p:cNvSpPr>
          <p:nvPr/>
        </p:nvSpPr>
        <p:spPr bwMode="auto">
          <a:xfrm>
            <a:off x="7629526" y="4491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90" name="Text Box 118"/>
          <p:cNvSpPr txBox="1">
            <a:spLocks noChangeArrowheads="1"/>
          </p:cNvSpPr>
          <p:nvPr/>
        </p:nvSpPr>
        <p:spPr bwMode="auto">
          <a:xfrm>
            <a:off x="7629526" y="52482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91" name="Text Box 119"/>
          <p:cNvSpPr txBox="1">
            <a:spLocks noChangeArrowheads="1"/>
          </p:cNvSpPr>
          <p:nvPr/>
        </p:nvSpPr>
        <p:spPr bwMode="auto">
          <a:xfrm>
            <a:off x="5632451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92" name="Text Box 120"/>
          <p:cNvSpPr txBox="1">
            <a:spLocks noChangeArrowheads="1"/>
          </p:cNvSpPr>
          <p:nvPr/>
        </p:nvSpPr>
        <p:spPr bwMode="auto">
          <a:xfrm>
            <a:off x="6262688" y="3748088"/>
            <a:ext cx="19097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T instead of C</a:t>
            </a:r>
          </a:p>
        </p:txBody>
      </p:sp>
      <p:sp>
        <p:nvSpPr>
          <p:cNvPr id="79993" name="Text Box 121"/>
          <p:cNvSpPr txBox="1">
            <a:spLocks noChangeArrowheads="1"/>
          </p:cNvSpPr>
          <p:nvPr/>
        </p:nvSpPr>
        <p:spPr bwMode="auto">
          <a:xfrm>
            <a:off x="6973889" y="41751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94" name="Text Box 122"/>
          <p:cNvSpPr txBox="1">
            <a:spLocks noChangeArrowheads="1"/>
          </p:cNvSpPr>
          <p:nvPr/>
        </p:nvSpPr>
        <p:spPr bwMode="auto">
          <a:xfrm>
            <a:off x="6965951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95" name="Text Box 123"/>
          <p:cNvSpPr txBox="1">
            <a:spLocks noChangeArrowheads="1"/>
          </p:cNvSpPr>
          <p:nvPr/>
        </p:nvSpPr>
        <p:spPr bwMode="auto">
          <a:xfrm>
            <a:off x="4983164" y="4491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96" name="Text Box 124"/>
          <p:cNvSpPr txBox="1">
            <a:spLocks noChangeArrowheads="1"/>
          </p:cNvSpPr>
          <p:nvPr/>
        </p:nvSpPr>
        <p:spPr bwMode="auto">
          <a:xfrm>
            <a:off x="4225926" y="4848225"/>
            <a:ext cx="17065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U instead of A</a:t>
            </a:r>
          </a:p>
        </p:txBody>
      </p:sp>
      <p:sp>
        <p:nvSpPr>
          <p:cNvPr id="79997" name="Text Box 125"/>
          <p:cNvSpPr txBox="1">
            <a:spLocks noChangeArrowheads="1"/>
          </p:cNvSpPr>
          <p:nvPr/>
        </p:nvSpPr>
        <p:spPr bwMode="auto">
          <a:xfrm>
            <a:off x="6961189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9998" name="Text Box 126"/>
          <p:cNvSpPr txBox="1">
            <a:spLocks noChangeArrowheads="1"/>
          </p:cNvSpPr>
          <p:nvPr/>
        </p:nvSpPr>
        <p:spPr bwMode="auto">
          <a:xfrm>
            <a:off x="5116513" y="5683251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Stop</a:t>
            </a:r>
            <a:endParaRPr lang="en-US" sz="2200" b="1"/>
          </a:p>
        </p:txBody>
      </p:sp>
      <p:sp>
        <p:nvSpPr>
          <p:cNvPr id="79999" name="AutoShape 127"/>
          <p:cNvSpPr>
            <a:spLocks/>
          </p:cNvSpPr>
          <p:nvPr/>
        </p:nvSpPr>
        <p:spPr bwMode="auto">
          <a:xfrm rot="5400000">
            <a:off x="5273675" y="518477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828800" y="1143000"/>
            <a:ext cx="8534400" cy="422885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50838" indent="-3508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C00000"/>
                </a:solidFill>
              </a:rPr>
              <a:t>Insertions</a:t>
            </a:r>
            <a:r>
              <a:rPr lang="en-US" sz="3200" b="1" dirty="0"/>
              <a:t> </a:t>
            </a:r>
            <a:r>
              <a:rPr lang="en-US" sz="3200" dirty="0"/>
              <a:t>and </a:t>
            </a:r>
            <a:r>
              <a:rPr lang="en-US" sz="3200" b="1" dirty="0">
                <a:solidFill>
                  <a:srgbClr val="C00000"/>
                </a:solidFill>
              </a:rPr>
              <a:t>deletions</a:t>
            </a:r>
            <a:r>
              <a:rPr lang="en-US" sz="3200" b="1" dirty="0"/>
              <a:t> </a:t>
            </a:r>
            <a:r>
              <a:rPr lang="en-US" sz="3200" dirty="0"/>
              <a:t>are additions or losses of nucleotide pairs in a gene</a:t>
            </a:r>
          </a:p>
          <a:p>
            <a:pPr marL="350838" indent="-3508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These mutations have a disastrous effect on the resulting protein more often than substitutions do </a:t>
            </a:r>
          </a:p>
          <a:p>
            <a:pPr marL="350838" indent="-3508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Insertion or deletion of nucleotides may alter the reading frame, producing a </a:t>
            </a:r>
            <a:r>
              <a:rPr lang="en-US" sz="3200" b="1" dirty="0" err="1">
                <a:solidFill>
                  <a:srgbClr val="C00000"/>
                </a:solidFill>
              </a:rPr>
              <a:t>frameshift</a:t>
            </a:r>
            <a:r>
              <a:rPr lang="en-US" sz="3200" b="1" dirty="0">
                <a:solidFill>
                  <a:srgbClr val="C00000"/>
                </a:solidFill>
              </a:rPr>
              <a:t> mutation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17.24d</a:t>
            </a:r>
          </a:p>
        </p:txBody>
      </p:sp>
      <p:pic>
        <p:nvPicPr>
          <p:cNvPr id="81923" name="Picture 3" descr="17_24dPointMutationTyp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4" y="349251"/>
            <a:ext cx="8548687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970089" y="414338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Wild type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881188" y="938214"/>
            <a:ext cx="24257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665539" y="1654176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b="1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397375" y="1266826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667125" y="2006601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Protein</a:t>
            </a:r>
            <a:endParaRPr lang="en-US" sz="2200" b="1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3116264" y="2397126"/>
            <a:ext cx="130333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Amino end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8804276" y="2117726"/>
            <a:ext cx="5572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Stop</a:t>
            </a:r>
            <a:endParaRPr lang="en-US" sz="2200" b="1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8791576" y="2401889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Carboxyl end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4400550" y="973139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 flipH="1">
            <a:off x="4405313" y="2168525"/>
            <a:ext cx="2349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8520113" y="2168525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AutoShape 15"/>
          <p:cNvSpPr>
            <a:spLocks/>
          </p:cNvSpPr>
          <p:nvPr/>
        </p:nvSpPr>
        <p:spPr bwMode="auto">
          <a:xfrm rot="5400000">
            <a:off x="8961438" y="161925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9558339" y="1257301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9558339" y="1668464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9559925" y="958851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4921250" y="202565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5921375" y="203200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6891338" y="203200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7913688" y="203835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5016501" y="9429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4691064" y="1685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5688014" y="12652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6022976" y="12652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6689726" y="9429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7021514" y="9429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7354889" y="9429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50" name="Text Box 30"/>
          <p:cNvSpPr txBox="1">
            <a:spLocks noChangeArrowheads="1"/>
          </p:cNvSpPr>
          <p:nvPr/>
        </p:nvSpPr>
        <p:spPr bwMode="auto">
          <a:xfrm>
            <a:off x="8685214" y="9429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9012239" y="12652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52" name="Text Box 32"/>
          <p:cNvSpPr txBox="1">
            <a:spLocks noChangeArrowheads="1"/>
          </p:cNvSpPr>
          <p:nvPr/>
        </p:nvSpPr>
        <p:spPr bwMode="auto">
          <a:xfrm>
            <a:off x="9344026" y="12652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5027614" y="12604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54" name="Text Box 34"/>
          <p:cNvSpPr txBox="1">
            <a:spLocks noChangeArrowheads="1"/>
          </p:cNvSpPr>
          <p:nvPr/>
        </p:nvSpPr>
        <p:spPr bwMode="auto">
          <a:xfrm>
            <a:off x="4697414" y="9413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55" name="Text Box 35"/>
          <p:cNvSpPr txBox="1">
            <a:spLocks noChangeArrowheads="1"/>
          </p:cNvSpPr>
          <p:nvPr/>
        </p:nvSpPr>
        <p:spPr bwMode="auto">
          <a:xfrm>
            <a:off x="5703889" y="9413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56" name="Text Box 36"/>
          <p:cNvSpPr txBox="1">
            <a:spLocks noChangeArrowheads="1"/>
          </p:cNvSpPr>
          <p:nvPr/>
        </p:nvSpPr>
        <p:spPr bwMode="auto">
          <a:xfrm>
            <a:off x="6022976" y="9413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57" name="Text Box 37"/>
          <p:cNvSpPr txBox="1">
            <a:spLocks noChangeArrowheads="1"/>
          </p:cNvSpPr>
          <p:nvPr/>
        </p:nvSpPr>
        <p:spPr bwMode="auto">
          <a:xfrm>
            <a:off x="9026526" y="9413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58" name="Text Box 38"/>
          <p:cNvSpPr txBox="1">
            <a:spLocks noChangeArrowheads="1"/>
          </p:cNvSpPr>
          <p:nvPr/>
        </p:nvSpPr>
        <p:spPr bwMode="auto">
          <a:xfrm>
            <a:off x="9359901" y="9413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59" name="Text Box 39"/>
          <p:cNvSpPr txBox="1">
            <a:spLocks noChangeArrowheads="1"/>
          </p:cNvSpPr>
          <p:nvPr/>
        </p:nvSpPr>
        <p:spPr bwMode="auto">
          <a:xfrm>
            <a:off x="6694489" y="12604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60" name="Text Box 40"/>
          <p:cNvSpPr txBox="1">
            <a:spLocks noChangeArrowheads="1"/>
          </p:cNvSpPr>
          <p:nvPr/>
        </p:nvSpPr>
        <p:spPr bwMode="auto">
          <a:xfrm>
            <a:off x="7361239" y="12604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61" name="Text Box 41"/>
          <p:cNvSpPr txBox="1">
            <a:spLocks noChangeArrowheads="1"/>
          </p:cNvSpPr>
          <p:nvPr/>
        </p:nvSpPr>
        <p:spPr bwMode="auto">
          <a:xfrm>
            <a:off x="8696326" y="12604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62" name="Text Box 42"/>
          <p:cNvSpPr txBox="1">
            <a:spLocks noChangeArrowheads="1"/>
          </p:cNvSpPr>
          <p:nvPr/>
        </p:nvSpPr>
        <p:spPr bwMode="auto">
          <a:xfrm>
            <a:off x="7026276" y="12604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63" name="Text Box 43"/>
          <p:cNvSpPr txBox="1">
            <a:spLocks noChangeArrowheads="1"/>
          </p:cNvSpPr>
          <p:nvPr/>
        </p:nvSpPr>
        <p:spPr bwMode="auto">
          <a:xfrm>
            <a:off x="5357814" y="9429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64" name="Text Box 44"/>
          <p:cNvSpPr txBox="1">
            <a:spLocks noChangeArrowheads="1"/>
          </p:cNvSpPr>
          <p:nvPr/>
        </p:nvSpPr>
        <p:spPr bwMode="auto">
          <a:xfrm>
            <a:off x="6345239" y="9429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65" name="Text Box 45"/>
          <p:cNvSpPr txBox="1">
            <a:spLocks noChangeArrowheads="1"/>
          </p:cNvSpPr>
          <p:nvPr/>
        </p:nvSpPr>
        <p:spPr bwMode="auto">
          <a:xfrm>
            <a:off x="7693026" y="9429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66" name="Text Box 46"/>
          <p:cNvSpPr txBox="1">
            <a:spLocks noChangeArrowheads="1"/>
          </p:cNvSpPr>
          <p:nvPr/>
        </p:nvSpPr>
        <p:spPr bwMode="auto">
          <a:xfrm>
            <a:off x="8029576" y="9429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67" name="Text Box 47"/>
          <p:cNvSpPr txBox="1">
            <a:spLocks noChangeArrowheads="1"/>
          </p:cNvSpPr>
          <p:nvPr/>
        </p:nvSpPr>
        <p:spPr bwMode="auto">
          <a:xfrm>
            <a:off x="8347076" y="12604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68" name="Text Box 48"/>
          <p:cNvSpPr txBox="1">
            <a:spLocks noChangeArrowheads="1"/>
          </p:cNvSpPr>
          <p:nvPr/>
        </p:nvSpPr>
        <p:spPr bwMode="auto">
          <a:xfrm>
            <a:off x="8355014" y="168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69" name="Text Box 49"/>
          <p:cNvSpPr txBox="1">
            <a:spLocks noChangeArrowheads="1"/>
          </p:cNvSpPr>
          <p:nvPr/>
        </p:nvSpPr>
        <p:spPr bwMode="auto">
          <a:xfrm>
            <a:off x="5348289" y="12573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70" name="Text Box 50"/>
          <p:cNvSpPr txBox="1">
            <a:spLocks noChangeArrowheads="1"/>
          </p:cNvSpPr>
          <p:nvPr/>
        </p:nvSpPr>
        <p:spPr bwMode="auto">
          <a:xfrm>
            <a:off x="6348414" y="12573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71" name="Text Box 51"/>
          <p:cNvSpPr txBox="1">
            <a:spLocks noChangeArrowheads="1"/>
          </p:cNvSpPr>
          <p:nvPr/>
        </p:nvSpPr>
        <p:spPr bwMode="auto">
          <a:xfrm>
            <a:off x="7681914" y="12573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72" name="Text Box 52"/>
          <p:cNvSpPr txBox="1">
            <a:spLocks noChangeArrowheads="1"/>
          </p:cNvSpPr>
          <p:nvPr/>
        </p:nvSpPr>
        <p:spPr bwMode="auto">
          <a:xfrm>
            <a:off x="8023226" y="12573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8340726" y="9398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74" name="Text Box 54"/>
          <p:cNvSpPr txBox="1">
            <a:spLocks noChangeArrowheads="1"/>
          </p:cNvSpPr>
          <p:nvPr/>
        </p:nvSpPr>
        <p:spPr bwMode="auto">
          <a:xfrm>
            <a:off x="5356226" y="168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75" name="Text Box 55"/>
          <p:cNvSpPr txBox="1">
            <a:spLocks noChangeArrowheads="1"/>
          </p:cNvSpPr>
          <p:nvPr/>
        </p:nvSpPr>
        <p:spPr bwMode="auto">
          <a:xfrm>
            <a:off x="4689476" y="12636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76" name="Text Box 56"/>
          <p:cNvSpPr txBox="1">
            <a:spLocks noChangeArrowheads="1"/>
          </p:cNvSpPr>
          <p:nvPr/>
        </p:nvSpPr>
        <p:spPr bwMode="auto">
          <a:xfrm>
            <a:off x="5697539" y="1685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77" name="Text Box 57"/>
          <p:cNvSpPr txBox="1">
            <a:spLocks noChangeArrowheads="1"/>
          </p:cNvSpPr>
          <p:nvPr/>
        </p:nvSpPr>
        <p:spPr bwMode="auto">
          <a:xfrm>
            <a:off x="6029326" y="1685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78" name="Text Box 58"/>
          <p:cNvSpPr txBox="1">
            <a:spLocks noChangeArrowheads="1"/>
          </p:cNvSpPr>
          <p:nvPr/>
        </p:nvSpPr>
        <p:spPr bwMode="auto">
          <a:xfrm>
            <a:off x="9026526" y="1685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79" name="Text Box 59"/>
          <p:cNvSpPr txBox="1">
            <a:spLocks noChangeArrowheads="1"/>
          </p:cNvSpPr>
          <p:nvPr/>
        </p:nvSpPr>
        <p:spPr bwMode="auto">
          <a:xfrm>
            <a:off x="9348789" y="1685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80" name="Text Box 60"/>
          <p:cNvSpPr txBox="1">
            <a:spLocks noChangeArrowheads="1"/>
          </p:cNvSpPr>
          <p:nvPr/>
        </p:nvSpPr>
        <p:spPr bwMode="auto">
          <a:xfrm>
            <a:off x="7685089" y="168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81" name="Text Box 61"/>
          <p:cNvSpPr txBox="1">
            <a:spLocks noChangeArrowheads="1"/>
          </p:cNvSpPr>
          <p:nvPr/>
        </p:nvSpPr>
        <p:spPr bwMode="auto">
          <a:xfrm>
            <a:off x="8023226" y="168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82" name="Text Box 62"/>
          <p:cNvSpPr txBox="1">
            <a:spLocks noChangeArrowheads="1"/>
          </p:cNvSpPr>
          <p:nvPr/>
        </p:nvSpPr>
        <p:spPr bwMode="auto">
          <a:xfrm>
            <a:off x="6346826" y="168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83" name="Text Box 63"/>
          <p:cNvSpPr txBox="1">
            <a:spLocks noChangeArrowheads="1"/>
          </p:cNvSpPr>
          <p:nvPr/>
        </p:nvSpPr>
        <p:spPr bwMode="auto">
          <a:xfrm>
            <a:off x="5022851" y="1685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84" name="Text Box 64"/>
          <p:cNvSpPr txBox="1">
            <a:spLocks noChangeArrowheads="1"/>
          </p:cNvSpPr>
          <p:nvPr/>
        </p:nvSpPr>
        <p:spPr bwMode="auto">
          <a:xfrm>
            <a:off x="6686551" y="1685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85" name="Text Box 65"/>
          <p:cNvSpPr txBox="1">
            <a:spLocks noChangeArrowheads="1"/>
          </p:cNvSpPr>
          <p:nvPr/>
        </p:nvSpPr>
        <p:spPr bwMode="auto">
          <a:xfrm>
            <a:off x="7029451" y="1685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86" name="Text Box 66"/>
          <p:cNvSpPr txBox="1">
            <a:spLocks noChangeArrowheads="1"/>
          </p:cNvSpPr>
          <p:nvPr/>
        </p:nvSpPr>
        <p:spPr bwMode="auto">
          <a:xfrm>
            <a:off x="7356476" y="1685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87" name="Text Box 67"/>
          <p:cNvSpPr txBox="1">
            <a:spLocks noChangeArrowheads="1"/>
          </p:cNvSpPr>
          <p:nvPr/>
        </p:nvSpPr>
        <p:spPr bwMode="auto">
          <a:xfrm>
            <a:off x="8689976" y="1685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1988" name="Text Box 68"/>
          <p:cNvSpPr txBox="1">
            <a:spLocks noChangeArrowheads="1"/>
          </p:cNvSpPr>
          <p:nvPr/>
        </p:nvSpPr>
        <p:spPr bwMode="auto">
          <a:xfrm>
            <a:off x="1979614" y="2936876"/>
            <a:ext cx="8181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(b) Nucleotide-pair insertion or deletion: frameshift causing</a:t>
            </a:r>
          </a:p>
        </p:txBody>
      </p:sp>
      <p:sp>
        <p:nvSpPr>
          <p:cNvPr id="81989" name="Text Box 69"/>
          <p:cNvSpPr txBox="1">
            <a:spLocks noChangeArrowheads="1"/>
          </p:cNvSpPr>
          <p:nvPr/>
        </p:nvSpPr>
        <p:spPr bwMode="auto">
          <a:xfrm>
            <a:off x="1979614" y="3267076"/>
            <a:ext cx="280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immediate nonsense</a:t>
            </a:r>
          </a:p>
        </p:txBody>
      </p:sp>
      <p:sp>
        <p:nvSpPr>
          <p:cNvPr id="81990" name="Text Box 70"/>
          <p:cNvSpPr txBox="1">
            <a:spLocks noChangeArrowheads="1"/>
          </p:cNvSpPr>
          <p:nvPr/>
        </p:nvSpPr>
        <p:spPr bwMode="auto">
          <a:xfrm>
            <a:off x="4440239" y="3806826"/>
            <a:ext cx="9604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Extra A</a:t>
            </a:r>
          </a:p>
        </p:txBody>
      </p:sp>
      <p:sp>
        <p:nvSpPr>
          <p:cNvPr id="81991" name="Text Box 71"/>
          <p:cNvSpPr txBox="1">
            <a:spLocks noChangeArrowheads="1"/>
          </p:cNvSpPr>
          <p:nvPr/>
        </p:nvSpPr>
        <p:spPr bwMode="auto">
          <a:xfrm>
            <a:off x="4452939" y="4860926"/>
            <a:ext cx="9604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Extra U</a:t>
            </a:r>
          </a:p>
        </p:txBody>
      </p:sp>
      <p:sp>
        <p:nvSpPr>
          <p:cNvPr id="81992" name="Line 72"/>
          <p:cNvSpPr>
            <a:spLocks noChangeShapeType="1"/>
          </p:cNvSpPr>
          <p:nvPr/>
        </p:nvSpPr>
        <p:spPr bwMode="auto">
          <a:xfrm>
            <a:off x="4870450" y="4095750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3" name="Line 73"/>
          <p:cNvSpPr>
            <a:spLocks noChangeShapeType="1"/>
          </p:cNvSpPr>
          <p:nvPr/>
        </p:nvSpPr>
        <p:spPr bwMode="auto">
          <a:xfrm>
            <a:off x="4870450" y="5137150"/>
            <a:ext cx="0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4" name="Text Box 74"/>
          <p:cNvSpPr txBox="1">
            <a:spLocks noChangeArrowheads="1"/>
          </p:cNvSpPr>
          <p:nvPr/>
        </p:nvSpPr>
        <p:spPr bwMode="auto">
          <a:xfrm>
            <a:off x="3502025" y="4549776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1995" name="Text Box 75"/>
          <p:cNvSpPr txBox="1">
            <a:spLocks noChangeArrowheads="1"/>
          </p:cNvSpPr>
          <p:nvPr/>
        </p:nvSpPr>
        <p:spPr bwMode="auto">
          <a:xfrm>
            <a:off x="3505200" y="4256089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1996" name="Text Box 76"/>
          <p:cNvSpPr txBox="1">
            <a:spLocks noChangeArrowheads="1"/>
          </p:cNvSpPr>
          <p:nvPr/>
        </p:nvSpPr>
        <p:spPr bwMode="auto">
          <a:xfrm>
            <a:off x="3508375" y="5240339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1997" name="Text Box 77"/>
          <p:cNvSpPr txBox="1">
            <a:spLocks noChangeArrowheads="1"/>
          </p:cNvSpPr>
          <p:nvPr/>
        </p:nvSpPr>
        <p:spPr bwMode="auto">
          <a:xfrm>
            <a:off x="9012239" y="4552951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1998" name="Text Box 78"/>
          <p:cNvSpPr txBox="1">
            <a:spLocks noChangeArrowheads="1"/>
          </p:cNvSpPr>
          <p:nvPr/>
        </p:nvSpPr>
        <p:spPr bwMode="auto">
          <a:xfrm>
            <a:off x="9018589" y="5246689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1999" name="Text Box 79"/>
          <p:cNvSpPr txBox="1">
            <a:spLocks noChangeArrowheads="1"/>
          </p:cNvSpPr>
          <p:nvPr/>
        </p:nvSpPr>
        <p:spPr bwMode="auto">
          <a:xfrm>
            <a:off x="9013825" y="4254501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82000" name="Text Box 80"/>
          <p:cNvSpPr txBox="1">
            <a:spLocks noChangeArrowheads="1"/>
          </p:cNvSpPr>
          <p:nvPr/>
        </p:nvSpPr>
        <p:spPr bwMode="auto">
          <a:xfrm>
            <a:off x="4019550" y="558800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82001" name="Text Box 81"/>
          <p:cNvSpPr txBox="1">
            <a:spLocks noChangeArrowheads="1"/>
          </p:cNvSpPr>
          <p:nvPr/>
        </p:nvSpPr>
        <p:spPr bwMode="auto">
          <a:xfrm>
            <a:off x="3040063" y="6043613"/>
            <a:ext cx="31035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1 nucleotide-pair insertion</a:t>
            </a:r>
          </a:p>
        </p:txBody>
      </p:sp>
      <p:sp>
        <p:nvSpPr>
          <p:cNvPr id="82002" name="Text Box 82"/>
          <p:cNvSpPr txBox="1">
            <a:spLocks noChangeArrowheads="1"/>
          </p:cNvSpPr>
          <p:nvPr/>
        </p:nvSpPr>
        <p:spPr bwMode="auto">
          <a:xfrm>
            <a:off x="4994276" y="5680076"/>
            <a:ext cx="5572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Stop</a:t>
            </a:r>
            <a:endParaRPr lang="en-US" sz="2200" b="1"/>
          </a:p>
        </p:txBody>
      </p:sp>
      <p:sp>
        <p:nvSpPr>
          <p:cNvPr id="82003" name="AutoShape 83"/>
          <p:cNvSpPr>
            <a:spLocks/>
          </p:cNvSpPr>
          <p:nvPr/>
        </p:nvSpPr>
        <p:spPr bwMode="auto">
          <a:xfrm rot="5400000">
            <a:off x="5151438" y="518160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4" name="Text Box 84"/>
          <p:cNvSpPr txBox="1">
            <a:spLocks noChangeArrowheads="1"/>
          </p:cNvSpPr>
          <p:nvPr/>
        </p:nvSpPr>
        <p:spPr bwMode="auto">
          <a:xfrm>
            <a:off x="4117976" y="42227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05" name="Text Box 85"/>
          <p:cNvSpPr txBox="1">
            <a:spLocks noChangeArrowheads="1"/>
          </p:cNvSpPr>
          <p:nvPr/>
        </p:nvSpPr>
        <p:spPr bwMode="auto">
          <a:xfrm>
            <a:off x="5795964" y="42227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06" name="Text Box 86"/>
          <p:cNvSpPr txBox="1">
            <a:spLocks noChangeArrowheads="1"/>
          </p:cNvSpPr>
          <p:nvPr/>
        </p:nvSpPr>
        <p:spPr bwMode="auto">
          <a:xfrm>
            <a:off x="6132514" y="42227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07" name="Text Box 87"/>
          <p:cNvSpPr txBox="1">
            <a:spLocks noChangeArrowheads="1"/>
          </p:cNvSpPr>
          <p:nvPr/>
        </p:nvSpPr>
        <p:spPr bwMode="auto">
          <a:xfrm>
            <a:off x="6465889" y="42227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08" name="Text Box 88"/>
          <p:cNvSpPr txBox="1">
            <a:spLocks noChangeArrowheads="1"/>
          </p:cNvSpPr>
          <p:nvPr/>
        </p:nvSpPr>
        <p:spPr bwMode="auto">
          <a:xfrm>
            <a:off x="7783514" y="42195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09" name="Text Box 89"/>
          <p:cNvSpPr txBox="1">
            <a:spLocks noChangeArrowheads="1"/>
          </p:cNvSpPr>
          <p:nvPr/>
        </p:nvSpPr>
        <p:spPr bwMode="auto">
          <a:xfrm>
            <a:off x="3798889" y="422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10" name="Text Box 90"/>
          <p:cNvSpPr txBox="1">
            <a:spLocks noChangeArrowheads="1"/>
          </p:cNvSpPr>
          <p:nvPr/>
        </p:nvSpPr>
        <p:spPr bwMode="auto">
          <a:xfrm>
            <a:off x="5138739" y="422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11" name="Text Box 91"/>
          <p:cNvSpPr txBox="1">
            <a:spLocks noChangeArrowheads="1"/>
          </p:cNvSpPr>
          <p:nvPr/>
        </p:nvSpPr>
        <p:spPr bwMode="auto">
          <a:xfrm>
            <a:off x="8121651" y="4230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12" name="Text Box 92"/>
          <p:cNvSpPr txBox="1">
            <a:spLocks noChangeArrowheads="1"/>
          </p:cNvSpPr>
          <p:nvPr/>
        </p:nvSpPr>
        <p:spPr bwMode="auto">
          <a:xfrm>
            <a:off x="8466139" y="422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13" name="Text Box 93"/>
          <p:cNvSpPr txBox="1">
            <a:spLocks noChangeArrowheads="1"/>
          </p:cNvSpPr>
          <p:nvPr/>
        </p:nvSpPr>
        <p:spPr bwMode="auto">
          <a:xfrm>
            <a:off x="4459289" y="42227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14" name="Text Box 94"/>
          <p:cNvSpPr txBox="1">
            <a:spLocks noChangeArrowheads="1"/>
          </p:cNvSpPr>
          <p:nvPr/>
        </p:nvSpPr>
        <p:spPr bwMode="auto">
          <a:xfrm>
            <a:off x="5461001" y="42227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15" name="Text Box 95"/>
          <p:cNvSpPr txBox="1">
            <a:spLocks noChangeArrowheads="1"/>
          </p:cNvSpPr>
          <p:nvPr/>
        </p:nvSpPr>
        <p:spPr bwMode="auto">
          <a:xfrm>
            <a:off x="6792914" y="421957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16" name="Text Box 96"/>
          <p:cNvSpPr txBox="1">
            <a:spLocks noChangeArrowheads="1"/>
          </p:cNvSpPr>
          <p:nvPr/>
        </p:nvSpPr>
        <p:spPr bwMode="auto">
          <a:xfrm>
            <a:off x="7126289" y="42179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17" name="Text Box 97"/>
          <p:cNvSpPr txBox="1">
            <a:spLocks noChangeArrowheads="1"/>
          </p:cNvSpPr>
          <p:nvPr/>
        </p:nvSpPr>
        <p:spPr bwMode="auto">
          <a:xfrm>
            <a:off x="7451726" y="42291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18" name="Text Box 98"/>
          <p:cNvSpPr txBox="1">
            <a:spLocks noChangeArrowheads="1"/>
          </p:cNvSpPr>
          <p:nvPr/>
        </p:nvSpPr>
        <p:spPr bwMode="auto">
          <a:xfrm>
            <a:off x="4808539" y="45323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19" name="Text Box 99"/>
          <p:cNvSpPr txBox="1">
            <a:spLocks noChangeArrowheads="1"/>
          </p:cNvSpPr>
          <p:nvPr/>
        </p:nvSpPr>
        <p:spPr bwMode="auto">
          <a:xfrm>
            <a:off x="5129214" y="45307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20" name="Text Box 100"/>
          <p:cNvSpPr txBox="1">
            <a:spLocks noChangeArrowheads="1"/>
          </p:cNvSpPr>
          <p:nvPr/>
        </p:nvSpPr>
        <p:spPr bwMode="auto">
          <a:xfrm>
            <a:off x="8129589" y="45307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21" name="Text Box 101"/>
          <p:cNvSpPr txBox="1">
            <a:spLocks noChangeArrowheads="1"/>
          </p:cNvSpPr>
          <p:nvPr/>
        </p:nvSpPr>
        <p:spPr bwMode="auto">
          <a:xfrm>
            <a:off x="8459789" y="45307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22" name="Text Box 102"/>
          <p:cNvSpPr txBox="1">
            <a:spLocks noChangeArrowheads="1"/>
          </p:cNvSpPr>
          <p:nvPr/>
        </p:nvSpPr>
        <p:spPr bwMode="auto">
          <a:xfrm>
            <a:off x="4129089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23" name="Text Box 103"/>
          <p:cNvSpPr txBox="1">
            <a:spLocks noChangeArrowheads="1"/>
          </p:cNvSpPr>
          <p:nvPr/>
        </p:nvSpPr>
        <p:spPr bwMode="auto">
          <a:xfrm>
            <a:off x="5786439" y="45307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24" name="Text Box 104"/>
          <p:cNvSpPr txBox="1">
            <a:spLocks noChangeArrowheads="1"/>
          </p:cNvSpPr>
          <p:nvPr/>
        </p:nvSpPr>
        <p:spPr bwMode="auto">
          <a:xfrm>
            <a:off x="6472239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25" name="Text Box 105"/>
          <p:cNvSpPr txBox="1">
            <a:spLocks noChangeArrowheads="1"/>
          </p:cNvSpPr>
          <p:nvPr/>
        </p:nvSpPr>
        <p:spPr bwMode="auto">
          <a:xfrm>
            <a:off x="7791451" y="45212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26" name="Text Box 106"/>
          <p:cNvSpPr txBox="1">
            <a:spLocks noChangeArrowheads="1"/>
          </p:cNvSpPr>
          <p:nvPr/>
        </p:nvSpPr>
        <p:spPr bwMode="auto">
          <a:xfrm>
            <a:off x="6137276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27" name="Text Box 107"/>
          <p:cNvSpPr txBox="1">
            <a:spLocks noChangeArrowheads="1"/>
          </p:cNvSpPr>
          <p:nvPr/>
        </p:nvSpPr>
        <p:spPr bwMode="auto">
          <a:xfrm>
            <a:off x="7448551" y="45307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28" name="Text Box 108"/>
          <p:cNvSpPr txBox="1">
            <a:spLocks noChangeArrowheads="1"/>
          </p:cNvSpPr>
          <p:nvPr/>
        </p:nvSpPr>
        <p:spPr bwMode="auto">
          <a:xfrm>
            <a:off x="4459289" y="452755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29" name="Text Box 109"/>
          <p:cNvSpPr txBox="1">
            <a:spLocks noChangeArrowheads="1"/>
          </p:cNvSpPr>
          <p:nvPr/>
        </p:nvSpPr>
        <p:spPr bwMode="auto">
          <a:xfrm>
            <a:off x="5464176" y="45323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30" name="Text Box 110"/>
          <p:cNvSpPr txBox="1">
            <a:spLocks noChangeArrowheads="1"/>
          </p:cNvSpPr>
          <p:nvPr/>
        </p:nvSpPr>
        <p:spPr bwMode="auto">
          <a:xfrm>
            <a:off x="6805614" y="45307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31" name="Text Box 111"/>
          <p:cNvSpPr txBox="1">
            <a:spLocks noChangeArrowheads="1"/>
          </p:cNvSpPr>
          <p:nvPr/>
        </p:nvSpPr>
        <p:spPr bwMode="auto">
          <a:xfrm>
            <a:off x="7119939" y="45323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32" name="Text Box 112"/>
          <p:cNvSpPr txBox="1">
            <a:spLocks noChangeArrowheads="1"/>
          </p:cNvSpPr>
          <p:nvPr/>
        </p:nvSpPr>
        <p:spPr bwMode="auto">
          <a:xfrm>
            <a:off x="3790951" y="45291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33" name="Text Box 113"/>
          <p:cNvSpPr txBox="1">
            <a:spLocks noChangeArrowheads="1"/>
          </p:cNvSpPr>
          <p:nvPr/>
        </p:nvSpPr>
        <p:spPr bwMode="auto">
          <a:xfrm>
            <a:off x="3789364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34" name="Text Box 114"/>
          <p:cNvSpPr txBox="1">
            <a:spLocks noChangeArrowheads="1"/>
          </p:cNvSpPr>
          <p:nvPr/>
        </p:nvSpPr>
        <p:spPr bwMode="auto">
          <a:xfrm>
            <a:off x="4454526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35" name="Text Box 115"/>
          <p:cNvSpPr txBox="1">
            <a:spLocks noChangeArrowheads="1"/>
          </p:cNvSpPr>
          <p:nvPr/>
        </p:nvSpPr>
        <p:spPr bwMode="auto">
          <a:xfrm>
            <a:off x="4795839" y="5237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U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82036" name="Text Box 116"/>
          <p:cNvSpPr txBox="1">
            <a:spLocks noChangeArrowheads="1"/>
          </p:cNvSpPr>
          <p:nvPr/>
        </p:nvSpPr>
        <p:spPr bwMode="auto">
          <a:xfrm>
            <a:off x="5127626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37" name="Text Box 117"/>
          <p:cNvSpPr txBox="1">
            <a:spLocks noChangeArrowheads="1"/>
          </p:cNvSpPr>
          <p:nvPr/>
        </p:nvSpPr>
        <p:spPr bwMode="auto">
          <a:xfrm>
            <a:off x="8121651" y="52451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38" name="Text Box 118"/>
          <p:cNvSpPr txBox="1">
            <a:spLocks noChangeArrowheads="1"/>
          </p:cNvSpPr>
          <p:nvPr/>
        </p:nvSpPr>
        <p:spPr bwMode="auto">
          <a:xfrm>
            <a:off x="8456614" y="5237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39" name="Text Box 119"/>
          <p:cNvSpPr txBox="1">
            <a:spLocks noChangeArrowheads="1"/>
          </p:cNvSpPr>
          <p:nvPr/>
        </p:nvSpPr>
        <p:spPr bwMode="auto">
          <a:xfrm>
            <a:off x="6786564" y="5237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40" name="Text Box 120"/>
          <p:cNvSpPr txBox="1">
            <a:spLocks noChangeArrowheads="1"/>
          </p:cNvSpPr>
          <p:nvPr/>
        </p:nvSpPr>
        <p:spPr bwMode="auto">
          <a:xfrm>
            <a:off x="7121526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41" name="Text Box 121"/>
          <p:cNvSpPr txBox="1">
            <a:spLocks noChangeArrowheads="1"/>
          </p:cNvSpPr>
          <p:nvPr/>
        </p:nvSpPr>
        <p:spPr bwMode="auto">
          <a:xfrm>
            <a:off x="5462589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42" name="Text Box 122"/>
          <p:cNvSpPr txBox="1">
            <a:spLocks noChangeArrowheads="1"/>
          </p:cNvSpPr>
          <p:nvPr/>
        </p:nvSpPr>
        <p:spPr bwMode="auto">
          <a:xfrm>
            <a:off x="4121151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43" name="Text Box 123"/>
          <p:cNvSpPr txBox="1">
            <a:spLocks noChangeArrowheads="1"/>
          </p:cNvSpPr>
          <p:nvPr/>
        </p:nvSpPr>
        <p:spPr bwMode="auto">
          <a:xfrm>
            <a:off x="5788026" y="52451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44" name="Text Box 124"/>
          <p:cNvSpPr txBox="1">
            <a:spLocks noChangeArrowheads="1"/>
          </p:cNvSpPr>
          <p:nvPr/>
        </p:nvSpPr>
        <p:spPr bwMode="auto">
          <a:xfrm>
            <a:off x="6127751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45" name="Text Box 125"/>
          <p:cNvSpPr txBox="1">
            <a:spLocks noChangeArrowheads="1"/>
          </p:cNvSpPr>
          <p:nvPr/>
        </p:nvSpPr>
        <p:spPr bwMode="auto">
          <a:xfrm>
            <a:off x="6454776" y="5232401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46" name="Text Box 126"/>
          <p:cNvSpPr txBox="1">
            <a:spLocks noChangeArrowheads="1"/>
          </p:cNvSpPr>
          <p:nvPr/>
        </p:nvSpPr>
        <p:spPr bwMode="auto">
          <a:xfrm>
            <a:off x="7786689" y="52339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47" name="Text Box 127"/>
          <p:cNvSpPr txBox="1">
            <a:spLocks noChangeArrowheads="1"/>
          </p:cNvSpPr>
          <p:nvPr/>
        </p:nvSpPr>
        <p:spPr bwMode="auto">
          <a:xfrm>
            <a:off x="4794251" y="42259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48" name="Text Box 128"/>
          <p:cNvSpPr txBox="1">
            <a:spLocks noChangeArrowheads="1"/>
          </p:cNvSpPr>
          <p:nvPr/>
        </p:nvSpPr>
        <p:spPr bwMode="auto">
          <a:xfrm>
            <a:off x="8796339" y="422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49" name="Text Box 129"/>
          <p:cNvSpPr txBox="1">
            <a:spLocks noChangeArrowheads="1"/>
          </p:cNvSpPr>
          <p:nvPr/>
        </p:nvSpPr>
        <p:spPr bwMode="auto">
          <a:xfrm>
            <a:off x="8789989" y="4530726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50" name="Text Box 130"/>
          <p:cNvSpPr txBox="1">
            <a:spLocks noChangeArrowheads="1"/>
          </p:cNvSpPr>
          <p:nvPr/>
        </p:nvSpPr>
        <p:spPr bwMode="auto">
          <a:xfrm>
            <a:off x="8774114" y="5237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2051" name="Text Box 131"/>
          <p:cNvSpPr txBox="1">
            <a:spLocks noChangeArrowheads="1"/>
          </p:cNvSpPr>
          <p:nvPr/>
        </p:nvSpPr>
        <p:spPr bwMode="auto">
          <a:xfrm>
            <a:off x="7458076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1647</Words>
  <Application>Microsoft Office PowerPoint</Application>
  <PresentationFormat>Widescreen</PresentationFormat>
  <Paragraphs>910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Figure 17.23</vt:lpstr>
      <vt:lpstr>PowerPoint Presentation</vt:lpstr>
      <vt:lpstr>PowerPoint Presentation</vt:lpstr>
      <vt:lpstr>Figure 17.24a</vt:lpstr>
      <vt:lpstr>Figure 17.24b</vt:lpstr>
      <vt:lpstr>Figure 17.24c</vt:lpstr>
      <vt:lpstr>PowerPoint Presentation</vt:lpstr>
      <vt:lpstr>Figure 17.24d</vt:lpstr>
      <vt:lpstr>Figure 17.24e</vt:lpstr>
      <vt:lpstr>Figure 17.24f</vt:lpstr>
      <vt:lpstr>PowerPoint Presentation</vt:lpstr>
      <vt:lpstr>PowerPoint Presentation</vt:lpstr>
      <vt:lpstr>Figure 17.25</vt:lpstr>
      <vt:lpstr>Figure 17.25a</vt:lpstr>
      <vt:lpstr>PowerPoint Presentation</vt:lpstr>
      <vt:lpstr>Figure 17.26</vt:lpstr>
      <vt:lpstr>PowerPoint Presentation</vt:lpstr>
      <vt:lpstr>Figure 17.UN02</vt:lpstr>
      <vt:lpstr>Figure 17.UN03</vt:lpstr>
      <vt:lpstr>Figure 17.UN04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saadmahdi saadmahdi</dc:creator>
  <cp:lastModifiedBy>saadmahdi saadmahdi</cp:lastModifiedBy>
  <cp:revision>1</cp:revision>
  <dcterms:created xsi:type="dcterms:W3CDTF">2024-03-21T00:38:37Z</dcterms:created>
  <dcterms:modified xsi:type="dcterms:W3CDTF">2024-03-21T00:41:33Z</dcterms:modified>
</cp:coreProperties>
</file>